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4"/>
  </p:notesMasterIdLst>
  <p:sldIdLst>
    <p:sldId id="280" r:id="rId2"/>
    <p:sldId id="321" r:id="rId3"/>
    <p:sldId id="312" r:id="rId4"/>
    <p:sldId id="283" r:id="rId5"/>
    <p:sldId id="320" r:id="rId6"/>
    <p:sldId id="259" r:id="rId7"/>
    <p:sldId id="303" r:id="rId8"/>
    <p:sldId id="323" r:id="rId9"/>
    <p:sldId id="284" r:id="rId10"/>
    <p:sldId id="293" r:id="rId11"/>
    <p:sldId id="329" r:id="rId12"/>
    <p:sldId id="325" r:id="rId13"/>
    <p:sldId id="332" r:id="rId14"/>
    <p:sldId id="331" r:id="rId15"/>
    <p:sldId id="330" r:id="rId16"/>
    <p:sldId id="326" r:id="rId17"/>
    <p:sldId id="333" r:id="rId18"/>
    <p:sldId id="335" r:id="rId19"/>
    <p:sldId id="334" r:id="rId20"/>
    <p:sldId id="290" r:id="rId21"/>
    <p:sldId id="336" r:id="rId22"/>
    <p:sldId id="337" r:id="rId23"/>
    <p:sldId id="338" r:id="rId24"/>
    <p:sldId id="340" r:id="rId25"/>
    <p:sldId id="313" r:id="rId26"/>
    <p:sldId id="327" r:id="rId27"/>
    <p:sldId id="345" r:id="rId28"/>
    <p:sldId id="344" r:id="rId29"/>
    <p:sldId id="342" r:id="rId30"/>
    <p:sldId id="347" r:id="rId31"/>
    <p:sldId id="346" r:id="rId32"/>
    <p:sldId id="324" r:id="rId33"/>
    <p:sldId id="348" r:id="rId34"/>
    <p:sldId id="294" r:id="rId35"/>
    <p:sldId id="352" r:id="rId36"/>
    <p:sldId id="351" r:id="rId37"/>
    <p:sldId id="349" r:id="rId38"/>
    <p:sldId id="304" r:id="rId39"/>
    <p:sldId id="285" r:id="rId40"/>
    <p:sldId id="286" r:id="rId41"/>
    <p:sldId id="353" r:id="rId42"/>
    <p:sldId id="296" r:id="rId43"/>
    <p:sldId id="298" r:id="rId44"/>
    <p:sldId id="299" r:id="rId45"/>
    <p:sldId id="354" r:id="rId46"/>
    <p:sldId id="355" r:id="rId47"/>
    <p:sldId id="305" r:id="rId48"/>
    <p:sldId id="358" r:id="rId49"/>
    <p:sldId id="360" r:id="rId50"/>
    <p:sldId id="310" r:id="rId51"/>
    <p:sldId id="268" r:id="rId52"/>
    <p:sldId id="271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C82F7F-A655-4486-AA6F-2E211CFB088E}">
          <p14:sldIdLst>
            <p14:sldId id="280"/>
            <p14:sldId id="321"/>
            <p14:sldId id="312"/>
            <p14:sldId id="283"/>
            <p14:sldId id="320"/>
            <p14:sldId id="259"/>
            <p14:sldId id="303"/>
          </p14:sldIdLst>
        </p14:section>
        <p14:section name="Construction" id="{7D508F6D-6E22-4AE5-ACD6-BC5E24667655}">
          <p14:sldIdLst>
            <p14:sldId id="323"/>
            <p14:sldId id="284"/>
            <p14:sldId id="293"/>
            <p14:sldId id="329"/>
            <p14:sldId id="325"/>
            <p14:sldId id="332"/>
            <p14:sldId id="331"/>
            <p14:sldId id="330"/>
            <p14:sldId id="326"/>
            <p14:sldId id="333"/>
            <p14:sldId id="335"/>
            <p14:sldId id="334"/>
            <p14:sldId id="290"/>
            <p14:sldId id="336"/>
            <p14:sldId id="337"/>
            <p14:sldId id="338"/>
            <p14:sldId id="340"/>
            <p14:sldId id="313"/>
            <p14:sldId id="327"/>
            <p14:sldId id="345"/>
            <p14:sldId id="344"/>
            <p14:sldId id="342"/>
            <p14:sldId id="347"/>
            <p14:sldId id="346"/>
          </p14:sldIdLst>
        </p14:section>
        <p14:section name="Effectiveness" id="{14FF19CC-7652-4BF7-A1E0-80795A5E1D18}">
          <p14:sldIdLst>
            <p14:sldId id="324"/>
            <p14:sldId id="348"/>
            <p14:sldId id="294"/>
            <p14:sldId id="352"/>
            <p14:sldId id="351"/>
            <p14:sldId id="349"/>
            <p14:sldId id="304"/>
            <p14:sldId id="285"/>
            <p14:sldId id="286"/>
            <p14:sldId id="353"/>
            <p14:sldId id="296"/>
            <p14:sldId id="298"/>
            <p14:sldId id="299"/>
            <p14:sldId id="354"/>
            <p14:sldId id="355"/>
            <p14:sldId id="305"/>
            <p14:sldId id="358"/>
            <p14:sldId id="360"/>
            <p14:sldId id="310"/>
            <p14:sldId id="268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67875" autoAdjust="0"/>
  </p:normalViewPr>
  <p:slideViewPr>
    <p:cSldViewPr snapToGrid="0">
      <p:cViewPr varScale="1">
        <p:scale>
          <a:sx n="49" d="100"/>
          <a:sy n="49" d="100"/>
        </p:scale>
        <p:origin x="12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B33D7-7148-46BA-9C29-797B26503869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FB517-D59F-4152-B91F-F0FA729E5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035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https://creativecommons.org/licenses/by/4.0/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17286-E2A2-46B3-97A6-6DF86071115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621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17286-E2A2-46B3-97A6-6DF86071115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560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17286-E2A2-46B3-97A6-6DF86071115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437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17286-E2A2-46B3-97A6-6DF86071115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736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17286-E2A2-46B3-97A6-6DF86071115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040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17286-E2A2-46B3-97A6-6DF86071115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093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17286-E2A2-46B3-97A6-6DF86071115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87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17286-E2A2-46B3-97A6-6DF86071115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044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FB517-D59F-4152-B91F-F0FA729E52C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718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FB517-D59F-4152-B91F-F0FA729E52C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5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847e6a77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847e6a77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570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FB517-D59F-4152-B91F-F0FA729E52C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980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FB517-D59F-4152-B91F-F0FA729E52C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232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FB517-D59F-4152-B91F-F0FA729E52C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602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https://www.nature.com/articles/s41576-018-0016-z/figures/1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FB517-D59F-4152-B91F-F0FA729E52C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1227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FB517-D59F-4152-B91F-F0FA729E52C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268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FB517-D59F-4152-B91F-F0FA729E52C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9530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FB517-D59F-4152-B91F-F0FA729E52C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3268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FB517-D59F-4152-B91F-F0FA729E52C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9042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FB517-D59F-4152-B91F-F0FA729E52C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730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FB517-D59F-4152-B91F-F0FA729E52C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30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847e6a77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847e6a77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5632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FB517-D59F-4152-B91F-F0FA729E52C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486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FB517-D59F-4152-B91F-F0FA729E52C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790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847e6a77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847e6a77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7411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847e6a77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847e6a77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3735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FB517-D59F-4152-B91F-F0FA729E52C1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0302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731c7177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731c7177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11367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731c7177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731c7177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39266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731c7177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731c7177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04268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https://www.nature.com/articles/s41467-020-16483-3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3397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https://www.nature.com/articles/s41467-020-16483-3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567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dirty="0"/>
              <a:t>Made in China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dirty="0"/>
              <a:t>Imported to Singapore for secondary school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dirty="0"/>
              <a:t>Did research in wastewater recycling, neurogenetic diagnostics, and nanopore sequencing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dirty="0"/>
              <a:t>Came to Cambridge, UK for undergraduate medicine and engineering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dirty="0"/>
              <a:t>Working on human genomics with Hilary Martin at Sanger Institute:</a:t>
            </a: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dirty="0"/>
              <a:t>Multi-omics association, rare disease diagnosis, polygenic risk score x epidemiology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dirty="0"/>
              <a:t>National programme director at MedTech Foundation </a:t>
            </a:r>
          </a:p>
          <a:p>
            <a:endParaRPr lang="en-GB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17286-E2A2-46B3-97A6-6DF86071115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4527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847e6a77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847e6a77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5207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https://www.nature.com/articles/s41588-019-0556-y?proof=t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FB517-D59F-4152-B91F-F0FA729E52C1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006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https://www.nature.com/articles/s41588-019-0556-y?proof=t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FB517-D59F-4152-B91F-F0FA729E52C1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5613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https://www.nature.com/articles/s41588-019-0556-y?proof=t</a:t>
            </a:r>
          </a:p>
          <a:p>
            <a:r>
              <a:rPr lang="en-GB" dirty="0"/>
              <a:t>https://pubmed.ncbi.nlm.nih.gov/27140283/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FB517-D59F-4152-B91F-F0FA729E52C1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3711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847e6a77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847e6a77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7419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847e6a77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847e6a77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8561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FB517-D59F-4152-B91F-F0FA729E52C1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6949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FB517-D59F-4152-B91F-F0FA729E52C1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084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https://ieeexplore.ieee.org/document/8103116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FB517-D59F-4152-B91F-F0FA729E52C1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182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sng" dirty="0">
                <a:solidFill>
                  <a:schemeClr val="hlink"/>
                </a:solidFill>
              </a:rPr>
              <a:t>https://cmu-multicomp-lab.github.io/mmml-course/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FB517-D59F-4152-B91F-F0FA729E52C1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75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847e6a77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847e6a77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6066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847e6a77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847e6a77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4b4d5fb1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4b4d5fb1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4b4d5fb1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4b4d5fb1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4b4d5fb1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4b4d5fb1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3641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847e6a77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847e6a77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142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https://www.nature.com/articles/s41576-018-0016-z/figures/1</a:t>
            </a:r>
          </a:p>
        </p:txBody>
      </p:sp>
    </p:spTree>
    <p:extLst>
      <p:ext uri="{BB962C8B-B14F-4D97-AF65-F5344CB8AC3E}">
        <p14:creationId xmlns:p14="http://schemas.microsoft.com/office/powerpoint/2010/main" val="291510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F508-2138-4269-B97F-4553911CB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C2A98-BBBA-4F53-B8B6-CBE7CBD9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5940C-FA89-4EF4-B3DE-8CD8ED69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86EA-B0D3-4D61-BD84-3EC445F6CE0E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AB53D-4842-42E9-9166-E697FC682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04BCA-91C5-4AB5-B742-FB2A1B75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4E69-37A5-4982-BEF1-0CD6470EE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5D64-07F0-439C-AB69-001CD795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C18E3-4BCD-4DF6-843B-7EA5ED565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56831-0D27-4530-85AB-8786698A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86EA-B0D3-4D61-BD84-3EC445F6CE0E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DF35B-DB7D-4C43-BE9E-9B780B3D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42E0D-1985-4F68-A43F-3B74C25E4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4E69-37A5-4982-BEF1-0CD6470EE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9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5933C1-9FE4-4002-A5B0-60F9E8EFD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1A341-83C1-4201-ADA8-37D0FA0FF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B2FA1-AB88-4F05-B788-243A3320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86EA-B0D3-4D61-BD84-3EC445F6CE0E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53FB6-0D85-4570-8BF0-FEF0DB25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51719-F5DF-41D8-B2F6-3BDD76FD6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4E69-37A5-4982-BEF1-0CD6470EE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8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98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44911-3B72-4305-AC2A-43838469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30CBA-7CF9-4035-9030-565BF8038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5F097-BE4B-41D1-87F3-CD8161556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86EA-B0D3-4D61-BD84-3EC445F6CE0E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95C70-CE42-4AFF-9B33-5354C22B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C60F3-C3C1-4324-8BCE-D97668E0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4E69-37A5-4982-BEF1-0CD6470EE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67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D93A8-BA79-4434-8EF9-C144C4CF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CD1CB-DC72-4810-94D7-D657D0B59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3F0C3-2FD2-4D47-8B8A-62A5FA32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86EA-B0D3-4D61-BD84-3EC445F6CE0E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FCBD0-C5F3-4164-98DE-B984CA2B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8869C-1C29-4A18-A03E-B06309E8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4E69-37A5-4982-BEF1-0CD6470EE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00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F62A-C9C1-459C-845C-AD4F86AC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4E15A-7B60-4C53-91AC-743366A08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B211D-D058-4426-86B8-D0B85FC37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F2D72-0CFA-4355-A0C3-E7D166E39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86EA-B0D3-4D61-BD84-3EC445F6CE0E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3A570-4B85-448F-BC90-CB5A2474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8AD84-7CD1-4F9F-9DF3-4A23C882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4E69-37A5-4982-BEF1-0CD6470EE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40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D658-4C19-48EE-939A-97BBF224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66787-5B81-48E0-8A91-C7C0290A7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4370E-825C-413C-ADA5-3907360F1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F888B1-0F44-4517-96E5-5E930DD41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932BDC-3E50-4D2B-A198-574E76C85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F58708-B0E2-4595-A73D-2313BC53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86EA-B0D3-4D61-BD84-3EC445F6CE0E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D4979D-7D14-4F0E-AC80-B08DCBD6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9AD6E9-CA7A-4742-8D37-555E3F849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4E69-37A5-4982-BEF1-0CD6470EE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68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5D6E8-02E5-47DD-B077-B4C3A88F9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67BAE5-2C70-493C-BB6C-D5A0C79F4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86EA-B0D3-4D61-BD84-3EC445F6CE0E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63351-200C-4286-89E4-A8156492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D039B-94D1-4936-936D-3FBD6C3F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4E69-37A5-4982-BEF1-0CD6470EE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29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EA5982-3BA0-41FD-90C9-32A1273B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86EA-B0D3-4D61-BD84-3EC445F6CE0E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BE7F9-B0C1-4261-94E1-EDFB3E6EA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9B78F-6C5C-4670-A90F-4B22AAEB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4E69-37A5-4982-BEF1-0CD6470EE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08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E327-A4ED-43E4-9A32-98E2E31E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63585-A9EE-4204-8239-9CC92B7E0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0FCBD-54DC-45A6-ACBD-163CC3A1A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1460B-D8AC-49F1-90EF-17492305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86EA-B0D3-4D61-BD84-3EC445F6CE0E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4C578-B1FA-413E-803E-BD05089B0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25945-D1D3-4138-9E0E-9009700D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4E69-37A5-4982-BEF1-0CD6470EE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45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51CDC-0FC9-4515-891B-E7E55A4DD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D4946A-4570-4990-A480-EDE3C9FAC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EB9B3-F24B-4EAE-84CD-4E39C913D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99B17-3BF3-434E-9620-F3D152925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86EA-B0D3-4D61-BD84-3EC445F6CE0E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E6AED-7E9A-4AEA-8FEB-E678CC798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16A1B-43F1-4467-8F2B-DC8026F1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4E69-37A5-4982-BEF1-0CD6470EE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68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86C53D-1AD4-4EB6-9A1A-E3705937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0972B-9A01-459A-907C-1E400F7AF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B4CF7-C3B2-4875-B6A8-F928C5AA6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886EA-B0D3-4D61-BD84-3EC445F6CE0E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B40B6-498A-49B8-A89D-E52073E82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60375-FF32-46E5-A578-E232A82BC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24E69-37A5-4982-BEF1-0CD6470EE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7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iming.rbind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svg"/><Relationship Id="rId9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sv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svg"/><Relationship Id="rId9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svg"/><Relationship Id="rId9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3.svg"/><Relationship Id="rId5" Type="http://schemas.openxmlformats.org/officeDocument/2006/relationships/image" Target="../media/image30.svg"/><Relationship Id="rId10" Type="http://schemas.openxmlformats.org/officeDocument/2006/relationships/image" Target="../media/image2.png"/><Relationship Id="rId4" Type="http://schemas.openxmlformats.org/officeDocument/2006/relationships/image" Target="../media/image29.png"/><Relationship Id="rId9" Type="http://schemas.openxmlformats.org/officeDocument/2006/relationships/image" Target="../media/image7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31.png"/><Relationship Id="rId7" Type="http://schemas.openxmlformats.org/officeDocument/2006/relationships/image" Target="../media/image3.sv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35.svg"/><Relationship Id="rId5" Type="http://schemas.openxmlformats.org/officeDocument/2006/relationships/image" Target="../media/image7.svg"/><Relationship Id="rId10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33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4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4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4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7.svg"/><Relationship Id="rId4" Type="http://schemas.openxmlformats.org/officeDocument/2006/relationships/image" Target="../media/image45.svg"/><Relationship Id="rId9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3.svg"/><Relationship Id="rId4" Type="http://schemas.openxmlformats.org/officeDocument/2006/relationships/image" Target="../media/image7.svg"/><Relationship Id="rId9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gif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mit6874.github.io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ocw.mit.edu/courses/electrical-engineering-and-computer-science/6-s897-machine-learning-for-healthcare-spring-2019/" TargetMode="External"/><Relationship Id="rId4" Type="http://schemas.openxmlformats.org/officeDocument/2006/relationships/hyperlink" Target="https://www.youtube.com/watch?v=s7HN-UDOVW8&amp;list=PL6Jtw3dcYAU2PH3S4_33iw1yqFM4BNEa6&amp;index=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/>
              <a:t>Deep Genomics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/>
              <a:t>Tim Liu,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7EDA3B-F711-4945-B964-86B3F1809EBB}"/>
              </a:ext>
            </a:extLst>
          </p:cNvPr>
          <p:cNvSpPr txBox="1"/>
          <p:nvPr/>
        </p:nvSpPr>
        <p:spPr>
          <a:xfrm>
            <a:off x="9879874" y="6488668"/>
            <a:ext cx="462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https://timing.rbind.io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F78992-25E8-4954-90EA-A532911BC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0" y="6562725"/>
            <a:ext cx="838200" cy="295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0F5C-79A8-4277-9498-EDBD7905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</a:t>
            </a:r>
          </a:p>
        </p:txBody>
      </p:sp>
      <p:pic>
        <p:nvPicPr>
          <p:cNvPr id="4" name="Graphic 3" descr="Badge with solid fill">
            <a:extLst>
              <a:ext uri="{FF2B5EF4-FFF2-40B4-BE49-F238E27FC236}">
                <a16:creationId xmlns:a16="http://schemas.microsoft.com/office/drawing/2014/main" id="{CE285033-4CD8-4411-A319-5C44A1D06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542496-3A09-408A-A530-92418A284498}"/>
              </a:ext>
            </a:extLst>
          </p:cNvPr>
          <p:cNvSpPr txBox="1"/>
          <p:nvPr/>
        </p:nvSpPr>
        <p:spPr>
          <a:xfrm>
            <a:off x="4216400" y="180098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3200" dirty="0"/>
              <a:t>Poly</a:t>
            </a:r>
            <a:r>
              <a:rPr lang="en-GB" sz="3200" b="1" dirty="0"/>
              <a:t>genic</a:t>
            </a:r>
            <a:r>
              <a:rPr lang="en-GB" sz="3200" dirty="0"/>
              <a:t> </a:t>
            </a:r>
            <a:r>
              <a:rPr lang="en-GB" sz="3200" i="1" dirty="0"/>
              <a:t>risk</a:t>
            </a:r>
            <a:r>
              <a:rPr lang="en-GB" sz="3200" dirty="0"/>
              <a:t> </a:t>
            </a:r>
            <a:r>
              <a:rPr lang="en-GB" sz="3200" b="1" dirty="0"/>
              <a:t>score</a:t>
            </a:r>
            <a:r>
              <a:rPr lang="en-GB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9761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0F5C-79A8-4277-9498-EDBD7905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</a:t>
            </a:r>
          </a:p>
        </p:txBody>
      </p:sp>
      <p:pic>
        <p:nvPicPr>
          <p:cNvPr id="4" name="Graphic 3" descr="Badge with solid fill">
            <a:extLst>
              <a:ext uri="{FF2B5EF4-FFF2-40B4-BE49-F238E27FC236}">
                <a16:creationId xmlns:a16="http://schemas.microsoft.com/office/drawing/2014/main" id="{CE285033-4CD8-4411-A319-5C44A1D06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542496-3A09-408A-A530-92418A284498}"/>
              </a:ext>
            </a:extLst>
          </p:cNvPr>
          <p:cNvSpPr txBox="1"/>
          <p:nvPr/>
        </p:nvSpPr>
        <p:spPr>
          <a:xfrm>
            <a:off x="4216400" y="180098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3200" dirty="0"/>
              <a:t>Poly</a:t>
            </a:r>
            <a:r>
              <a:rPr lang="en-GB" sz="3200" b="1" dirty="0"/>
              <a:t>genic</a:t>
            </a:r>
            <a:r>
              <a:rPr lang="en-GB" sz="3200" dirty="0"/>
              <a:t> </a:t>
            </a:r>
            <a:r>
              <a:rPr lang="en-GB" sz="3200" i="1" dirty="0"/>
              <a:t>risk</a:t>
            </a:r>
            <a:r>
              <a:rPr lang="en-GB" sz="3200" dirty="0"/>
              <a:t> </a:t>
            </a:r>
            <a:r>
              <a:rPr lang="en-GB" sz="3200" b="1" dirty="0"/>
              <a:t>score</a:t>
            </a:r>
            <a:r>
              <a:rPr lang="en-GB" sz="3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718890-192C-4D68-BD4C-4CD306251E62}"/>
              </a:ext>
            </a:extLst>
          </p:cNvPr>
          <p:cNvSpPr txBox="1"/>
          <p:nvPr/>
        </p:nvSpPr>
        <p:spPr>
          <a:xfrm>
            <a:off x="5143500" y="277183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2400" dirty="0"/>
              <a:t>Genetic score </a:t>
            </a:r>
          </a:p>
        </p:txBody>
      </p:sp>
      <p:pic>
        <p:nvPicPr>
          <p:cNvPr id="7" name="Picture 6" descr="A picture containing red, vegetable&#10;&#10;Description automatically generated">
            <a:extLst>
              <a:ext uri="{FF2B5EF4-FFF2-40B4-BE49-F238E27FC236}">
                <a16:creationId xmlns:a16="http://schemas.microsoft.com/office/drawing/2014/main" id="{5793E69A-664E-48A8-934E-92DF1E4D5A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44" y="3340272"/>
            <a:ext cx="2384912" cy="178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78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0F5C-79A8-4277-9498-EDBD7905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</a:t>
            </a:r>
          </a:p>
        </p:txBody>
      </p:sp>
      <p:pic>
        <p:nvPicPr>
          <p:cNvPr id="4" name="Graphic 3" descr="Badge with solid fill">
            <a:extLst>
              <a:ext uri="{FF2B5EF4-FFF2-40B4-BE49-F238E27FC236}">
                <a16:creationId xmlns:a16="http://schemas.microsoft.com/office/drawing/2014/main" id="{CE285033-4CD8-4411-A319-5C44A1D06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542496-3A09-408A-A530-92418A284498}"/>
              </a:ext>
            </a:extLst>
          </p:cNvPr>
          <p:cNvSpPr txBox="1"/>
          <p:nvPr/>
        </p:nvSpPr>
        <p:spPr>
          <a:xfrm>
            <a:off x="4216400" y="180098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3200" dirty="0"/>
              <a:t>Poly</a:t>
            </a:r>
            <a:r>
              <a:rPr lang="en-GB" sz="3200" b="1" dirty="0"/>
              <a:t>genic</a:t>
            </a:r>
            <a:r>
              <a:rPr lang="en-GB" sz="3200" dirty="0"/>
              <a:t> </a:t>
            </a:r>
            <a:r>
              <a:rPr lang="en-GB" sz="3200" i="1" dirty="0"/>
              <a:t>risk</a:t>
            </a:r>
            <a:r>
              <a:rPr lang="en-GB" sz="3200" dirty="0"/>
              <a:t> </a:t>
            </a:r>
            <a:r>
              <a:rPr lang="en-GB" sz="3200" b="1" dirty="0"/>
              <a:t>score</a:t>
            </a:r>
            <a:r>
              <a:rPr lang="en-GB" sz="3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718890-192C-4D68-BD4C-4CD306251E62}"/>
              </a:ext>
            </a:extLst>
          </p:cNvPr>
          <p:cNvSpPr txBox="1"/>
          <p:nvPr/>
        </p:nvSpPr>
        <p:spPr>
          <a:xfrm>
            <a:off x="5143500" y="277183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2400" dirty="0"/>
              <a:t>Genetic score </a:t>
            </a:r>
          </a:p>
        </p:txBody>
      </p:sp>
      <p:pic>
        <p:nvPicPr>
          <p:cNvPr id="7" name="Picture 6" descr="A picture containing red, vegetable&#10;&#10;Description automatically generated">
            <a:extLst>
              <a:ext uri="{FF2B5EF4-FFF2-40B4-BE49-F238E27FC236}">
                <a16:creationId xmlns:a16="http://schemas.microsoft.com/office/drawing/2014/main" id="{5793E69A-664E-48A8-934E-92DF1E4D5A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44" y="3340272"/>
            <a:ext cx="2384912" cy="1786026"/>
          </a:xfrm>
          <a:prstGeom prst="rect">
            <a:avLst/>
          </a:prstGeom>
        </p:spPr>
      </p:pic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E5C155B7-8FAF-4C25-A2B7-D096CCB180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20692" y="3784276"/>
            <a:ext cx="914400" cy="914400"/>
          </a:xfrm>
          <a:prstGeom prst="rect">
            <a:avLst/>
          </a:prstGeom>
        </p:spPr>
      </p:pic>
      <p:pic>
        <p:nvPicPr>
          <p:cNvPr id="25" name="Graphic 24" descr="Man with solid fill">
            <a:extLst>
              <a:ext uri="{FF2B5EF4-FFF2-40B4-BE49-F238E27FC236}">
                <a16:creationId xmlns:a16="http://schemas.microsoft.com/office/drawing/2014/main" id="{296E2F21-A691-4B56-9932-6A510BE9DB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00587" y="37339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43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0F5C-79A8-4277-9498-EDBD7905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</a:t>
            </a:r>
          </a:p>
        </p:txBody>
      </p:sp>
      <p:pic>
        <p:nvPicPr>
          <p:cNvPr id="4" name="Graphic 3" descr="Badge with solid fill">
            <a:extLst>
              <a:ext uri="{FF2B5EF4-FFF2-40B4-BE49-F238E27FC236}">
                <a16:creationId xmlns:a16="http://schemas.microsoft.com/office/drawing/2014/main" id="{CE285033-4CD8-4411-A319-5C44A1D06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542496-3A09-408A-A530-92418A284498}"/>
              </a:ext>
            </a:extLst>
          </p:cNvPr>
          <p:cNvSpPr txBox="1"/>
          <p:nvPr/>
        </p:nvSpPr>
        <p:spPr>
          <a:xfrm>
            <a:off x="4216400" y="180098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3200" dirty="0"/>
              <a:t>Poly</a:t>
            </a:r>
            <a:r>
              <a:rPr lang="en-GB" sz="3200" b="1" dirty="0"/>
              <a:t>genic</a:t>
            </a:r>
            <a:r>
              <a:rPr lang="en-GB" sz="3200" dirty="0"/>
              <a:t> </a:t>
            </a:r>
            <a:r>
              <a:rPr lang="en-GB" sz="3200" i="1" dirty="0"/>
              <a:t>risk</a:t>
            </a:r>
            <a:r>
              <a:rPr lang="en-GB" sz="3200" dirty="0"/>
              <a:t> </a:t>
            </a:r>
            <a:r>
              <a:rPr lang="en-GB" sz="3200" b="1" dirty="0"/>
              <a:t>score</a:t>
            </a:r>
            <a:r>
              <a:rPr lang="en-GB" sz="3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718890-192C-4D68-BD4C-4CD306251E62}"/>
              </a:ext>
            </a:extLst>
          </p:cNvPr>
          <p:cNvSpPr txBox="1"/>
          <p:nvPr/>
        </p:nvSpPr>
        <p:spPr>
          <a:xfrm>
            <a:off x="5143500" y="277183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2400" dirty="0"/>
              <a:t>Genetic score </a:t>
            </a:r>
          </a:p>
        </p:txBody>
      </p:sp>
      <p:pic>
        <p:nvPicPr>
          <p:cNvPr id="7" name="Picture 6" descr="A picture containing red, vegetable&#10;&#10;Description automatically generated">
            <a:extLst>
              <a:ext uri="{FF2B5EF4-FFF2-40B4-BE49-F238E27FC236}">
                <a16:creationId xmlns:a16="http://schemas.microsoft.com/office/drawing/2014/main" id="{5793E69A-664E-48A8-934E-92DF1E4D5A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44" y="3340272"/>
            <a:ext cx="2384912" cy="1786026"/>
          </a:xfrm>
          <a:prstGeom prst="rect">
            <a:avLst/>
          </a:prstGeom>
        </p:spPr>
      </p:pic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E5C155B7-8FAF-4C25-A2B7-D096CCB180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66632" y="5773552"/>
            <a:ext cx="914400" cy="914400"/>
          </a:xfrm>
          <a:prstGeom prst="rect">
            <a:avLst/>
          </a:prstGeom>
        </p:spPr>
      </p:pic>
      <p:pic>
        <p:nvPicPr>
          <p:cNvPr id="25" name="Graphic 24" descr="Man with solid fill">
            <a:extLst>
              <a:ext uri="{FF2B5EF4-FFF2-40B4-BE49-F238E27FC236}">
                <a16:creationId xmlns:a16="http://schemas.microsoft.com/office/drawing/2014/main" id="{296E2F21-A691-4B56-9932-6A510BE9DB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11234" y="5807433"/>
            <a:ext cx="914400" cy="914400"/>
          </a:xfrm>
          <a:prstGeom prst="rect">
            <a:avLst/>
          </a:prstGeom>
        </p:spPr>
      </p:pic>
      <p:pic>
        <p:nvPicPr>
          <p:cNvPr id="29" name="Graphic 28" descr="Man with solid fill">
            <a:extLst>
              <a:ext uri="{FF2B5EF4-FFF2-40B4-BE49-F238E27FC236}">
                <a16:creationId xmlns:a16="http://schemas.microsoft.com/office/drawing/2014/main" id="{08387D57-B1F9-42CB-904F-13F63FCAFC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6821" y="5807433"/>
            <a:ext cx="914400" cy="914400"/>
          </a:xfrm>
          <a:prstGeom prst="rect">
            <a:avLst/>
          </a:prstGeom>
        </p:spPr>
      </p:pic>
      <p:pic>
        <p:nvPicPr>
          <p:cNvPr id="30" name="Graphic 29" descr="Man with solid fill">
            <a:extLst>
              <a:ext uri="{FF2B5EF4-FFF2-40B4-BE49-F238E27FC236}">
                <a16:creationId xmlns:a16="http://schemas.microsoft.com/office/drawing/2014/main" id="{554B2010-A420-4BAF-87E7-9D5C724BC9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38534" y="57861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90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0F5C-79A8-4277-9498-EDBD7905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</a:t>
            </a:r>
          </a:p>
        </p:txBody>
      </p:sp>
      <p:pic>
        <p:nvPicPr>
          <p:cNvPr id="4" name="Graphic 3" descr="Badge with solid fill">
            <a:extLst>
              <a:ext uri="{FF2B5EF4-FFF2-40B4-BE49-F238E27FC236}">
                <a16:creationId xmlns:a16="http://schemas.microsoft.com/office/drawing/2014/main" id="{CE285033-4CD8-4411-A319-5C44A1D06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542496-3A09-408A-A530-92418A284498}"/>
              </a:ext>
            </a:extLst>
          </p:cNvPr>
          <p:cNvSpPr txBox="1"/>
          <p:nvPr/>
        </p:nvSpPr>
        <p:spPr>
          <a:xfrm>
            <a:off x="4216400" y="180098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3200" dirty="0"/>
              <a:t>Poly</a:t>
            </a:r>
            <a:r>
              <a:rPr lang="en-GB" sz="3200" b="1" dirty="0"/>
              <a:t>genic</a:t>
            </a:r>
            <a:r>
              <a:rPr lang="en-GB" sz="3200" dirty="0"/>
              <a:t> </a:t>
            </a:r>
            <a:r>
              <a:rPr lang="en-GB" sz="3200" i="1" dirty="0"/>
              <a:t>risk</a:t>
            </a:r>
            <a:r>
              <a:rPr lang="en-GB" sz="3200" dirty="0"/>
              <a:t> </a:t>
            </a:r>
            <a:r>
              <a:rPr lang="en-GB" sz="3200" b="1" dirty="0"/>
              <a:t>score</a:t>
            </a:r>
            <a:r>
              <a:rPr lang="en-GB" sz="3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718890-192C-4D68-BD4C-4CD306251E62}"/>
              </a:ext>
            </a:extLst>
          </p:cNvPr>
          <p:cNvSpPr txBox="1"/>
          <p:nvPr/>
        </p:nvSpPr>
        <p:spPr>
          <a:xfrm>
            <a:off x="5143500" y="277183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2400" dirty="0"/>
              <a:t>Genetic score </a:t>
            </a:r>
          </a:p>
        </p:txBody>
      </p:sp>
      <p:pic>
        <p:nvPicPr>
          <p:cNvPr id="7" name="Picture 6" descr="A picture containing red, vegetable&#10;&#10;Description automatically generated">
            <a:extLst>
              <a:ext uri="{FF2B5EF4-FFF2-40B4-BE49-F238E27FC236}">
                <a16:creationId xmlns:a16="http://schemas.microsoft.com/office/drawing/2014/main" id="{5793E69A-664E-48A8-934E-92DF1E4D5A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44" y="3340272"/>
            <a:ext cx="2384912" cy="178602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64B266-F46C-4D09-B515-AA3E3EE346A3}"/>
              </a:ext>
            </a:extLst>
          </p:cNvPr>
          <p:cNvCxnSpPr/>
          <p:nvPr/>
        </p:nvCxnSpPr>
        <p:spPr>
          <a:xfrm>
            <a:off x="3940772" y="5201956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B92D68-A8B1-433E-84C0-7E97847F6FD9}"/>
              </a:ext>
            </a:extLst>
          </p:cNvPr>
          <p:cNvCxnSpPr/>
          <p:nvPr/>
        </p:nvCxnSpPr>
        <p:spPr>
          <a:xfrm>
            <a:off x="3940772" y="5532156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9B69489-3DE5-4BB4-A8FC-8A6B5F457B78}"/>
              </a:ext>
            </a:extLst>
          </p:cNvPr>
          <p:cNvSpPr/>
          <p:nvPr/>
        </p:nvSpPr>
        <p:spPr>
          <a:xfrm>
            <a:off x="4075594" y="5252758"/>
            <a:ext cx="169978" cy="15690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D11BF5C-AF7B-4DF5-A89B-ED8E91117388}"/>
              </a:ext>
            </a:extLst>
          </p:cNvPr>
          <p:cNvSpPr/>
          <p:nvPr/>
        </p:nvSpPr>
        <p:spPr>
          <a:xfrm>
            <a:off x="4075594" y="5590911"/>
            <a:ext cx="169978" cy="15690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AB39F5-8DEF-4A76-89B0-C29CC3DB55FE}"/>
              </a:ext>
            </a:extLst>
          </p:cNvPr>
          <p:cNvCxnSpPr/>
          <p:nvPr/>
        </p:nvCxnSpPr>
        <p:spPr>
          <a:xfrm>
            <a:off x="5185374" y="5201956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2AA1F6-EE0E-4EC2-8BBF-8B8BF31BE10E}"/>
              </a:ext>
            </a:extLst>
          </p:cNvPr>
          <p:cNvCxnSpPr/>
          <p:nvPr/>
        </p:nvCxnSpPr>
        <p:spPr>
          <a:xfrm>
            <a:off x="5185374" y="5532156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70F31658-B3FD-43BE-B474-B45B6E49D525}"/>
              </a:ext>
            </a:extLst>
          </p:cNvPr>
          <p:cNvSpPr/>
          <p:nvPr/>
        </p:nvSpPr>
        <p:spPr>
          <a:xfrm>
            <a:off x="5320196" y="5252758"/>
            <a:ext cx="169978" cy="15690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E5C155B7-8FAF-4C25-A2B7-D096CCB180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66632" y="5773552"/>
            <a:ext cx="914400" cy="914400"/>
          </a:xfrm>
          <a:prstGeom prst="rect">
            <a:avLst/>
          </a:prstGeom>
        </p:spPr>
      </p:pic>
      <p:pic>
        <p:nvPicPr>
          <p:cNvPr id="25" name="Graphic 24" descr="Man with solid fill">
            <a:extLst>
              <a:ext uri="{FF2B5EF4-FFF2-40B4-BE49-F238E27FC236}">
                <a16:creationId xmlns:a16="http://schemas.microsoft.com/office/drawing/2014/main" id="{296E2F21-A691-4B56-9932-6A510BE9DB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11234" y="5807433"/>
            <a:ext cx="914400" cy="9144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06EB37-F2D6-4496-A3DB-90AC312DCBCF}"/>
              </a:ext>
            </a:extLst>
          </p:cNvPr>
          <p:cNvCxnSpPr/>
          <p:nvPr/>
        </p:nvCxnSpPr>
        <p:spPr>
          <a:xfrm>
            <a:off x="6406821" y="5201956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518216-E868-46D4-85E3-48809B4E31DD}"/>
              </a:ext>
            </a:extLst>
          </p:cNvPr>
          <p:cNvCxnSpPr/>
          <p:nvPr/>
        </p:nvCxnSpPr>
        <p:spPr>
          <a:xfrm>
            <a:off x="6406821" y="5532156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54117A-4EDF-4E1F-85D4-F380B0621EBA}"/>
              </a:ext>
            </a:extLst>
          </p:cNvPr>
          <p:cNvCxnSpPr/>
          <p:nvPr/>
        </p:nvCxnSpPr>
        <p:spPr>
          <a:xfrm>
            <a:off x="7712674" y="5201956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3FE7F2-ECD7-4E2B-AE94-12CA9F764FF4}"/>
              </a:ext>
            </a:extLst>
          </p:cNvPr>
          <p:cNvCxnSpPr/>
          <p:nvPr/>
        </p:nvCxnSpPr>
        <p:spPr>
          <a:xfrm>
            <a:off x="7712674" y="5532156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55D3D9B2-BF58-468F-A2B0-6E4BEB2DE771}"/>
              </a:ext>
            </a:extLst>
          </p:cNvPr>
          <p:cNvSpPr/>
          <p:nvPr/>
        </p:nvSpPr>
        <p:spPr>
          <a:xfrm>
            <a:off x="6513996" y="5603611"/>
            <a:ext cx="169978" cy="15690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Graphic 28" descr="Man with solid fill">
            <a:extLst>
              <a:ext uri="{FF2B5EF4-FFF2-40B4-BE49-F238E27FC236}">
                <a16:creationId xmlns:a16="http://schemas.microsoft.com/office/drawing/2014/main" id="{08387D57-B1F9-42CB-904F-13F63FCAFC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6821" y="5807433"/>
            <a:ext cx="914400" cy="914400"/>
          </a:xfrm>
          <a:prstGeom prst="rect">
            <a:avLst/>
          </a:prstGeom>
        </p:spPr>
      </p:pic>
      <p:pic>
        <p:nvPicPr>
          <p:cNvPr id="30" name="Graphic 29" descr="Man with solid fill">
            <a:extLst>
              <a:ext uri="{FF2B5EF4-FFF2-40B4-BE49-F238E27FC236}">
                <a16:creationId xmlns:a16="http://schemas.microsoft.com/office/drawing/2014/main" id="{554B2010-A420-4BAF-87E7-9D5C724BC9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38534" y="57861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69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0F5C-79A8-4277-9498-EDBD7905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</a:t>
            </a:r>
          </a:p>
        </p:txBody>
      </p:sp>
      <p:pic>
        <p:nvPicPr>
          <p:cNvPr id="4" name="Graphic 3" descr="Badge with solid fill">
            <a:extLst>
              <a:ext uri="{FF2B5EF4-FFF2-40B4-BE49-F238E27FC236}">
                <a16:creationId xmlns:a16="http://schemas.microsoft.com/office/drawing/2014/main" id="{CE285033-4CD8-4411-A319-5C44A1D06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542496-3A09-408A-A530-92418A284498}"/>
              </a:ext>
            </a:extLst>
          </p:cNvPr>
          <p:cNvSpPr txBox="1"/>
          <p:nvPr/>
        </p:nvSpPr>
        <p:spPr>
          <a:xfrm>
            <a:off x="4216400" y="180098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3200" dirty="0"/>
              <a:t>Poly</a:t>
            </a:r>
            <a:r>
              <a:rPr lang="en-GB" sz="3200" b="1" dirty="0"/>
              <a:t>genic</a:t>
            </a:r>
            <a:r>
              <a:rPr lang="en-GB" sz="3200" dirty="0"/>
              <a:t> </a:t>
            </a:r>
            <a:r>
              <a:rPr lang="en-GB" sz="3200" i="1" dirty="0"/>
              <a:t>risk</a:t>
            </a:r>
            <a:r>
              <a:rPr lang="en-GB" sz="3200" dirty="0"/>
              <a:t> </a:t>
            </a:r>
            <a:r>
              <a:rPr lang="en-GB" sz="3200" b="1" dirty="0"/>
              <a:t>score</a:t>
            </a:r>
            <a:r>
              <a:rPr lang="en-GB" sz="3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718890-192C-4D68-BD4C-4CD306251E62}"/>
              </a:ext>
            </a:extLst>
          </p:cNvPr>
          <p:cNvSpPr txBox="1"/>
          <p:nvPr/>
        </p:nvSpPr>
        <p:spPr>
          <a:xfrm>
            <a:off x="5143500" y="277183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2400" dirty="0"/>
              <a:t>Genetic score </a:t>
            </a:r>
          </a:p>
        </p:txBody>
      </p:sp>
      <p:pic>
        <p:nvPicPr>
          <p:cNvPr id="7" name="Picture 6" descr="A picture containing red, vegetable&#10;&#10;Description automatically generated">
            <a:extLst>
              <a:ext uri="{FF2B5EF4-FFF2-40B4-BE49-F238E27FC236}">
                <a16:creationId xmlns:a16="http://schemas.microsoft.com/office/drawing/2014/main" id="{5793E69A-664E-48A8-934E-92DF1E4D5A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44" y="3340272"/>
            <a:ext cx="2384912" cy="178602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64B266-F46C-4D09-B515-AA3E3EE346A3}"/>
              </a:ext>
            </a:extLst>
          </p:cNvPr>
          <p:cNvCxnSpPr/>
          <p:nvPr/>
        </p:nvCxnSpPr>
        <p:spPr>
          <a:xfrm>
            <a:off x="3940772" y="5201956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B92D68-A8B1-433E-84C0-7E97847F6FD9}"/>
              </a:ext>
            </a:extLst>
          </p:cNvPr>
          <p:cNvCxnSpPr/>
          <p:nvPr/>
        </p:nvCxnSpPr>
        <p:spPr>
          <a:xfrm>
            <a:off x="3940772" y="5532156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9B69489-3DE5-4BB4-A8FC-8A6B5F457B78}"/>
              </a:ext>
            </a:extLst>
          </p:cNvPr>
          <p:cNvSpPr/>
          <p:nvPr/>
        </p:nvSpPr>
        <p:spPr>
          <a:xfrm>
            <a:off x="4075594" y="5252758"/>
            <a:ext cx="169978" cy="15690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D11BF5C-AF7B-4DF5-A89B-ED8E91117388}"/>
              </a:ext>
            </a:extLst>
          </p:cNvPr>
          <p:cNvSpPr/>
          <p:nvPr/>
        </p:nvSpPr>
        <p:spPr>
          <a:xfrm>
            <a:off x="4075594" y="5590911"/>
            <a:ext cx="169978" cy="15690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AB39F5-8DEF-4A76-89B0-C29CC3DB55FE}"/>
              </a:ext>
            </a:extLst>
          </p:cNvPr>
          <p:cNvCxnSpPr/>
          <p:nvPr/>
        </p:nvCxnSpPr>
        <p:spPr>
          <a:xfrm>
            <a:off x="5185374" y="5201956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2AA1F6-EE0E-4EC2-8BBF-8B8BF31BE10E}"/>
              </a:ext>
            </a:extLst>
          </p:cNvPr>
          <p:cNvCxnSpPr/>
          <p:nvPr/>
        </p:nvCxnSpPr>
        <p:spPr>
          <a:xfrm>
            <a:off x="5185374" y="5532156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70F31658-B3FD-43BE-B474-B45B6E49D525}"/>
              </a:ext>
            </a:extLst>
          </p:cNvPr>
          <p:cNvSpPr/>
          <p:nvPr/>
        </p:nvSpPr>
        <p:spPr>
          <a:xfrm>
            <a:off x="5320196" y="5252758"/>
            <a:ext cx="169978" cy="15690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E5C155B7-8FAF-4C25-A2B7-D096CCB180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66632" y="5773552"/>
            <a:ext cx="914400" cy="914400"/>
          </a:xfrm>
          <a:prstGeom prst="rect">
            <a:avLst/>
          </a:prstGeom>
        </p:spPr>
      </p:pic>
      <p:pic>
        <p:nvPicPr>
          <p:cNvPr id="25" name="Graphic 24" descr="Man with solid fill">
            <a:extLst>
              <a:ext uri="{FF2B5EF4-FFF2-40B4-BE49-F238E27FC236}">
                <a16:creationId xmlns:a16="http://schemas.microsoft.com/office/drawing/2014/main" id="{296E2F21-A691-4B56-9932-6A510BE9DB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11234" y="5807433"/>
            <a:ext cx="914400" cy="9144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06EB37-F2D6-4496-A3DB-90AC312DCBCF}"/>
              </a:ext>
            </a:extLst>
          </p:cNvPr>
          <p:cNvCxnSpPr/>
          <p:nvPr/>
        </p:nvCxnSpPr>
        <p:spPr>
          <a:xfrm>
            <a:off x="6406821" y="5201956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518216-E868-46D4-85E3-48809B4E31DD}"/>
              </a:ext>
            </a:extLst>
          </p:cNvPr>
          <p:cNvCxnSpPr/>
          <p:nvPr/>
        </p:nvCxnSpPr>
        <p:spPr>
          <a:xfrm>
            <a:off x="6406821" y="5532156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54117A-4EDF-4E1F-85D4-F380B0621EBA}"/>
              </a:ext>
            </a:extLst>
          </p:cNvPr>
          <p:cNvCxnSpPr/>
          <p:nvPr/>
        </p:nvCxnSpPr>
        <p:spPr>
          <a:xfrm>
            <a:off x="7712674" y="5201956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3FE7F2-ECD7-4E2B-AE94-12CA9F764FF4}"/>
              </a:ext>
            </a:extLst>
          </p:cNvPr>
          <p:cNvCxnSpPr/>
          <p:nvPr/>
        </p:nvCxnSpPr>
        <p:spPr>
          <a:xfrm>
            <a:off x="7712674" y="5532156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55D3D9B2-BF58-468F-A2B0-6E4BEB2DE771}"/>
              </a:ext>
            </a:extLst>
          </p:cNvPr>
          <p:cNvSpPr/>
          <p:nvPr/>
        </p:nvSpPr>
        <p:spPr>
          <a:xfrm>
            <a:off x="6513996" y="5603611"/>
            <a:ext cx="169978" cy="15690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Graphic 28" descr="Man with solid fill">
            <a:extLst>
              <a:ext uri="{FF2B5EF4-FFF2-40B4-BE49-F238E27FC236}">
                <a16:creationId xmlns:a16="http://schemas.microsoft.com/office/drawing/2014/main" id="{08387D57-B1F9-42CB-904F-13F63FCAFC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6821" y="5807433"/>
            <a:ext cx="914400" cy="914400"/>
          </a:xfrm>
          <a:prstGeom prst="rect">
            <a:avLst/>
          </a:prstGeom>
        </p:spPr>
      </p:pic>
      <p:pic>
        <p:nvPicPr>
          <p:cNvPr id="30" name="Graphic 29" descr="Man with solid fill">
            <a:extLst>
              <a:ext uri="{FF2B5EF4-FFF2-40B4-BE49-F238E27FC236}">
                <a16:creationId xmlns:a16="http://schemas.microsoft.com/office/drawing/2014/main" id="{554B2010-A420-4BAF-87E7-9D5C724BC9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38534" y="5786156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233724-CAA9-46EE-83BE-F3C780392805}"/>
              </a:ext>
            </a:extLst>
          </p:cNvPr>
          <p:cNvSpPr txBox="1"/>
          <p:nvPr/>
        </p:nvSpPr>
        <p:spPr>
          <a:xfrm>
            <a:off x="4160582" y="4751116"/>
            <a:ext cx="4392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	       0	            0                        0				</a:t>
            </a:r>
          </a:p>
        </p:txBody>
      </p:sp>
    </p:spTree>
    <p:extLst>
      <p:ext uri="{BB962C8B-B14F-4D97-AF65-F5344CB8AC3E}">
        <p14:creationId xmlns:p14="http://schemas.microsoft.com/office/powerpoint/2010/main" val="826147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0F5C-79A8-4277-9498-EDBD7905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6A2F72-D57A-4272-AC1C-E832149E7B64}"/>
              </a:ext>
            </a:extLst>
          </p:cNvPr>
          <p:cNvSpPr/>
          <p:nvPr/>
        </p:nvSpPr>
        <p:spPr>
          <a:xfrm>
            <a:off x="952500" y="3233502"/>
            <a:ext cx="3784600" cy="1735733"/>
          </a:xfrm>
          <a:prstGeom prst="rect">
            <a:avLst/>
          </a:prstGeom>
        </p:spPr>
        <p:txBody>
          <a:bodyPr/>
          <a:lstStyle/>
          <a:p>
            <a:pPr lvl="1" algn="ctr"/>
            <a:r>
              <a:rPr lang="en-GB" sz="2400" dirty="0"/>
              <a:t>= Many genes</a:t>
            </a:r>
          </a:p>
          <a:p>
            <a:pPr lvl="1" algn="ctr"/>
            <a:endParaRPr lang="en-GB" sz="2400" dirty="0"/>
          </a:p>
          <a:p>
            <a:pPr lvl="1" algn="ctr"/>
            <a:r>
              <a:rPr lang="en-GB" sz="2400" dirty="0"/>
              <a:t>Example: schizophrenia</a:t>
            </a:r>
          </a:p>
        </p:txBody>
      </p:sp>
      <p:pic>
        <p:nvPicPr>
          <p:cNvPr id="4" name="Graphic 3" descr="Badge with solid fill">
            <a:extLst>
              <a:ext uri="{FF2B5EF4-FFF2-40B4-BE49-F238E27FC236}">
                <a16:creationId xmlns:a16="http://schemas.microsoft.com/office/drawing/2014/main" id="{CE285033-4CD8-4411-A319-5C44A1D06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542496-3A09-408A-A530-92418A284498}"/>
              </a:ext>
            </a:extLst>
          </p:cNvPr>
          <p:cNvSpPr txBox="1"/>
          <p:nvPr/>
        </p:nvSpPr>
        <p:spPr>
          <a:xfrm>
            <a:off x="4216400" y="180098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3200" dirty="0"/>
              <a:t>Poly</a:t>
            </a:r>
            <a:r>
              <a:rPr lang="en-GB" sz="3200" b="1" dirty="0"/>
              <a:t>genic</a:t>
            </a:r>
            <a:r>
              <a:rPr lang="en-GB" sz="3200" dirty="0"/>
              <a:t> </a:t>
            </a:r>
            <a:r>
              <a:rPr lang="en-GB" sz="3200" i="1" dirty="0"/>
              <a:t>risk</a:t>
            </a:r>
            <a:r>
              <a:rPr lang="en-GB" sz="3200" dirty="0"/>
              <a:t> </a:t>
            </a:r>
            <a:r>
              <a:rPr lang="en-GB" sz="3200" b="1" dirty="0"/>
              <a:t>score</a:t>
            </a:r>
            <a:r>
              <a:rPr lang="en-GB" sz="3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718890-192C-4D68-BD4C-4CD306251E62}"/>
              </a:ext>
            </a:extLst>
          </p:cNvPr>
          <p:cNvSpPr txBox="1"/>
          <p:nvPr/>
        </p:nvSpPr>
        <p:spPr>
          <a:xfrm>
            <a:off x="5143500" y="277183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2400" dirty="0"/>
              <a:t>Genetic score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0D2B43-5F38-44ED-BB8E-888BD9FA572F}"/>
              </a:ext>
            </a:extLst>
          </p:cNvPr>
          <p:cNvSpPr txBox="1"/>
          <p:nvPr/>
        </p:nvSpPr>
        <p:spPr>
          <a:xfrm>
            <a:off x="2501900" y="2779539"/>
            <a:ext cx="104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2400" dirty="0"/>
              <a:t>Poly </a:t>
            </a:r>
          </a:p>
        </p:txBody>
      </p:sp>
    </p:spTree>
    <p:extLst>
      <p:ext uri="{BB962C8B-B14F-4D97-AF65-F5344CB8AC3E}">
        <p14:creationId xmlns:p14="http://schemas.microsoft.com/office/powerpoint/2010/main" val="29579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0F5C-79A8-4277-9498-EDBD7905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</a:t>
            </a:r>
          </a:p>
        </p:txBody>
      </p:sp>
      <p:pic>
        <p:nvPicPr>
          <p:cNvPr id="4" name="Graphic 3" descr="Badge with solid fill">
            <a:extLst>
              <a:ext uri="{FF2B5EF4-FFF2-40B4-BE49-F238E27FC236}">
                <a16:creationId xmlns:a16="http://schemas.microsoft.com/office/drawing/2014/main" id="{CE285033-4CD8-4411-A319-5C44A1D06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542496-3A09-408A-A530-92418A284498}"/>
              </a:ext>
            </a:extLst>
          </p:cNvPr>
          <p:cNvSpPr txBox="1"/>
          <p:nvPr/>
        </p:nvSpPr>
        <p:spPr>
          <a:xfrm>
            <a:off x="4216400" y="180098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3200" dirty="0"/>
              <a:t>Poly</a:t>
            </a:r>
            <a:r>
              <a:rPr lang="en-GB" sz="3200" b="1" dirty="0"/>
              <a:t>genic</a:t>
            </a:r>
            <a:r>
              <a:rPr lang="en-GB" sz="3200" dirty="0"/>
              <a:t> </a:t>
            </a:r>
            <a:r>
              <a:rPr lang="en-GB" sz="3200" i="1" dirty="0"/>
              <a:t>risk</a:t>
            </a:r>
            <a:r>
              <a:rPr lang="en-GB" sz="3200" dirty="0"/>
              <a:t> </a:t>
            </a:r>
            <a:r>
              <a:rPr lang="en-GB" sz="3200" b="1" dirty="0"/>
              <a:t>score</a:t>
            </a:r>
            <a:r>
              <a:rPr lang="en-GB" sz="3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718890-192C-4D68-BD4C-4CD306251E62}"/>
              </a:ext>
            </a:extLst>
          </p:cNvPr>
          <p:cNvSpPr txBox="1"/>
          <p:nvPr/>
        </p:nvSpPr>
        <p:spPr>
          <a:xfrm>
            <a:off x="5143500" y="277183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2400" dirty="0"/>
              <a:t>Genetic score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0D2B43-5F38-44ED-BB8E-888BD9FA572F}"/>
              </a:ext>
            </a:extLst>
          </p:cNvPr>
          <p:cNvSpPr txBox="1"/>
          <p:nvPr/>
        </p:nvSpPr>
        <p:spPr>
          <a:xfrm>
            <a:off x="2501900" y="2779539"/>
            <a:ext cx="104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2400" dirty="0"/>
              <a:t>Poly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6EC1F8-AF7A-4527-B952-4A1D86C01F41}"/>
              </a:ext>
            </a:extLst>
          </p:cNvPr>
          <p:cNvSpPr txBox="1"/>
          <p:nvPr/>
        </p:nvSpPr>
        <p:spPr>
          <a:xfrm>
            <a:off x="8521700" y="277183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2400" dirty="0"/>
              <a:t>Risk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44D3BD-AE5B-4A48-8553-97441C906112}"/>
              </a:ext>
            </a:extLst>
          </p:cNvPr>
          <p:cNvSpPr/>
          <p:nvPr/>
        </p:nvSpPr>
        <p:spPr>
          <a:xfrm>
            <a:off x="6756402" y="3233502"/>
            <a:ext cx="3784600" cy="1735733"/>
          </a:xfrm>
          <a:prstGeom prst="rect">
            <a:avLst/>
          </a:prstGeom>
        </p:spPr>
        <p:txBody>
          <a:bodyPr/>
          <a:lstStyle/>
          <a:p>
            <a:pPr lvl="1" algn="ctr"/>
            <a:r>
              <a:rPr lang="en-GB" sz="2400" dirty="0"/>
              <a:t>Not diagnostic </a:t>
            </a:r>
          </a:p>
        </p:txBody>
      </p:sp>
    </p:spTree>
    <p:extLst>
      <p:ext uri="{BB962C8B-B14F-4D97-AF65-F5344CB8AC3E}">
        <p14:creationId xmlns:p14="http://schemas.microsoft.com/office/powerpoint/2010/main" val="2684108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9132-4192-4B86-A546-F446FC92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Association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468630-F927-4CE0-89A5-54B70A2645A2}"/>
                  </a:ext>
                </a:extLst>
              </p:cNvPr>
              <p:cNvSpPr txBox="1"/>
              <p:nvPr/>
            </p:nvSpPr>
            <p:spPr>
              <a:xfrm>
                <a:off x="4978675" y="1899261"/>
                <a:ext cx="22346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468630-F927-4CE0-89A5-54B70A264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675" y="1899261"/>
                <a:ext cx="223465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phic 19" descr="Badge with solid fill">
            <a:extLst>
              <a:ext uri="{FF2B5EF4-FFF2-40B4-BE49-F238E27FC236}">
                <a16:creationId xmlns:a16="http://schemas.microsoft.com/office/drawing/2014/main" id="{1DF19964-F526-4798-9ED6-B993860AA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0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9132-4192-4B86-A546-F446FC92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Association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F40A21-6278-4A11-BC45-EAA32EF03817}"/>
              </a:ext>
            </a:extLst>
          </p:cNvPr>
          <p:cNvSpPr txBox="1"/>
          <p:nvPr/>
        </p:nvSpPr>
        <p:spPr>
          <a:xfrm>
            <a:off x="2107171" y="3429000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Y: vertical cup-disc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468630-F927-4CE0-89A5-54B70A2645A2}"/>
                  </a:ext>
                </a:extLst>
              </p:cNvPr>
              <p:cNvSpPr txBox="1"/>
              <p:nvPr/>
            </p:nvSpPr>
            <p:spPr>
              <a:xfrm>
                <a:off x="4978675" y="1899261"/>
                <a:ext cx="22346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468630-F927-4CE0-89A5-54B70A264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675" y="1899261"/>
                <a:ext cx="223465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phic 19" descr="Badge with solid fill">
            <a:extLst>
              <a:ext uri="{FF2B5EF4-FFF2-40B4-BE49-F238E27FC236}">
                <a16:creationId xmlns:a16="http://schemas.microsoft.com/office/drawing/2014/main" id="{1DF19964-F526-4798-9ED6-B993860AA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2710ADF-28BC-49A6-8BDA-A787D4913C04}"/>
              </a:ext>
            </a:extLst>
          </p:cNvPr>
          <p:cNvSpPr txBox="1"/>
          <p:nvPr/>
        </p:nvSpPr>
        <p:spPr>
          <a:xfrm>
            <a:off x="2997200" y="2617964"/>
            <a:ext cx="273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Input </a:t>
            </a:r>
          </a:p>
        </p:txBody>
      </p:sp>
    </p:spTree>
    <p:extLst>
      <p:ext uri="{BB962C8B-B14F-4D97-AF65-F5344CB8AC3E}">
        <p14:creationId xmlns:p14="http://schemas.microsoft.com/office/powerpoint/2010/main" val="314225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GB" dirty="0"/>
              <a:t>Outline</a:t>
            </a:r>
          </a:p>
        </p:txBody>
      </p:sp>
      <p:pic>
        <p:nvPicPr>
          <p:cNvPr id="3" name="Graphic 2" descr="Badge 1 with solid fill">
            <a:extLst>
              <a:ext uri="{FF2B5EF4-FFF2-40B4-BE49-F238E27FC236}">
                <a16:creationId xmlns:a16="http://schemas.microsoft.com/office/drawing/2014/main" id="{D5B5D09C-7372-443F-AABE-556A39594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1271" y="2144486"/>
            <a:ext cx="914400" cy="914400"/>
          </a:xfrm>
          <a:prstGeom prst="rect">
            <a:avLst/>
          </a:prstGeom>
        </p:spPr>
      </p:pic>
      <p:pic>
        <p:nvPicPr>
          <p:cNvPr id="6" name="Graphic 5" descr="Badge with solid fill">
            <a:extLst>
              <a:ext uri="{FF2B5EF4-FFF2-40B4-BE49-F238E27FC236}">
                <a16:creationId xmlns:a16="http://schemas.microsoft.com/office/drawing/2014/main" id="{CED654B0-C6CE-45D8-85B5-48BAD3E5C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20657" y="2144486"/>
            <a:ext cx="914400" cy="914400"/>
          </a:xfrm>
          <a:prstGeom prst="rect">
            <a:avLst/>
          </a:prstGeom>
        </p:spPr>
      </p:pic>
      <p:pic>
        <p:nvPicPr>
          <p:cNvPr id="8" name="Graphic 7" descr="Badge 3 with solid fill">
            <a:extLst>
              <a:ext uri="{FF2B5EF4-FFF2-40B4-BE49-F238E27FC236}">
                <a16:creationId xmlns:a16="http://schemas.microsoft.com/office/drawing/2014/main" id="{C8881EBD-D2F8-47AC-924F-219FD5E59A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882742" y="2144486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33E23B-AA26-48D4-BE0D-9B720A976062}"/>
              </a:ext>
            </a:extLst>
          </p:cNvPr>
          <p:cNvSpPr txBox="1"/>
          <p:nvPr/>
        </p:nvSpPr>
        <p:spPr>
          <a:xfrm>
            <a:off x="4459155" y="3693473"/>
            <a:ext cx="32736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Construction of genetic score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259FDF-A581-4A5C-B056-4A20A3D00605}"/>
              </a:ext>
            </a:extLst>
          </p:cNvPr>
          <p:cNvSpPr txBox="1"/>
          <p:nvPr/>
        </p:nvSpPr>
        <p:spPr>
          <a:xfrm>
            <a:off x="7829361" y="3693473"/>
            <a:ext cx="35074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Effectiveness of genetic score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C7690F-2AC5-4CE4-B989-10A6828574E9}"/>
              </a:ext>
            </a:extLst>
          </p:cNvPr>
          <p:cNvSpPr/>
          <p:nvPr/>
        </p:nvSpPr>
        <p:spPr>
          <a:xfrm>
            <a:off x="1301364" y="3693473"/>
            <a:ext cx="3061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Overview of genomics</a:t>
            </a:r>
            <a:endParaRPr lang="es-ES" sz="20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1422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9132-4192-4B86-A546-F446FC92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Association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F40A21-6278-4A11-BC45-EAA32EF03817}"/>
              </a:ext>
            </a:extLst>
          </p:cNvPr>
          <p:cNvSpPr txBox="1"/>
          <p:nvPr/>
        </p:nvSpPr>
        <p:spPr>
          <a:xfrm>
            <a:off x="2107171" y="3429000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Y: vertical cup-disc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468630-F927-4CE0-89A5-54B70A2645A2}"/>
                  </a:ext>
                </a:extLst>
              </p:cNvPr>
              <p:cNvSpPr txBox="1"/>
              <p:nvPr/>
            </p:nvSpPr>
            <p:spPr>
              <a:xfrm>
                <a:off x="4978675" y="1899261"/>
                <a:ext cx="22346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468630-F927-4CE0-89A5-54B70A264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675" y="1899261"/>
                <a:ext cx="223465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E37946-CBF6-44FB-AB61-23B931D301FA}"/>
                  </a:ext>
                </a:extLst>
              </p:cNvPr>
              <p:cNvSpPr txBox="1"/>
              <p:nvPr/>
            </p:nvSpPr>
            <p:spPr>
              <a:xfrm>
                <a:off x="2107171" y="4240036"/>
                <a:ext cx="6098058" cy="1452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b="1" i="1" dirty="0"/>
                  <a:t>G</a:t>
                </a:r>
                <a:r>
                  <a:rPr lang="en-GB" sz="2400" b="1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GB" sz="2400" dirty="0" smtClean="0"/>
                      <m:t>∈ {0, 1, 2}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E37946-CBF6-44FB-AB61-23B931D30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171" y="4240036"/>
                <a:ext cx="6098058" cy="1452962"/>
              </a:xfrm>
              <a:prstGeom prst="rect">
                <a:avLst/>
              </a:prstGeom>
              <a:blipFill>
                <a:blip r:embed="rId4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phic 19" descr="Badge with solid fill">
            <a:extLst>
              <a:ext uri="{FF2B5EF4-FFF2-40B4-BE49-F238E27FC236}">
                <a16:creationId xmlns:a16="http://schemas.microsoft.com/office/drawing/2014/main" id="{1DF19964-F526-4798-9ED6-B993860AA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2710ADF-28BC-49A6-8BDA-A787D4913C04}"/>
              </a:ext>
            </a:extLst>
          </p:cNvPr>
          <p:cNvSpPr txBox="1"/>
          <p:nvPr/>
        </p:nvSpPr>
        <p:spPr>
          <a:xfrm>
            <a:off x="2997200" y="2617964"/>
            <a:ext cx="273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Input </a:t>
            </a:r>
          </a:p>
        </p:txBody>
      </p:sp>
    </p:spTree>
    <p:extLst>
      <p:ext uri="{BB962C8B-B14F-4D97-AF65-F5344CB8AC3E}">
        <p14:creationId xmlns:p14="http://schemas.microsoft.com/office/powerpoint/2010/main" val="2990224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9132-4192-4B86-A546-F446FC92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Association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F40A21-6278-4A11-BC45-EAA32EF03817}"/>
              </a:ext>
            </a:extLst>
          </p:cNvPr>
          <p:cNvSpPr txBox="1"/>
          <p:nvPr/>
        </p:nvSpPr>
        <p:spPr>
          <a:xfrm>
            <a:off x="2107171" y="3429000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Y: vertical cup-disc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468630-F927-4CE0-89A5-54B70A2645A2}"/>
                  </a:ext>
                </a:extLst>
              </p:cNvPr>
              <p:cNvSpPr txBox="1"/>
              <p:nvPr/>
            </p:nvSpPr>
            <p:spPr>
              <a:xfrm>
                <a:off x="4978675" y="1899261"/>
                <a:ext cx="22346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468630-F927-4CE0-89A5-54B70A264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675" y="1899261"/>
                <a:ext cx="223465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E37946-CBF6-44FB-AB61-23B931D301FA}"/>
                  </a:ext>
                </a:extLst>
              </p:cNvPr>
              <p:cNvSpPr txBox="1"/>
              <p:nvPr/>
            </p:nvSpPr>
            <p:spPr>
              <a:xfrm>
                <a:off x="2107171" y="4240036"/>
                <a:ext cx="6098058" cy="1452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b="1" i="1" dirty="0"/>
                  <a:t>G</a:t>
                </a:r>
                <a:r>
                  <a:rPr lang="en-GB" sz="2400" b="1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GB" sz="2400" dirty="0" smtClean="0"/>
                      <m:t>∈ {0, 1, 2}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E37946-CBF6-44FB-AB61-23B931D30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171" y="4240036"/>
                <a:ext cx="6098058" cy="1452962"/>
              </a:xfrm>
              <a:prstGeom prst="rect">
                <a:avLst/>
              </a:prstGeom>
              <a:blipFill>
                <a:blip r:embed="rId4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73D0350-D4A3-4FB5-835A-D211AFFD13C6}"/>
              </a:ext>
            </a:extLst>
          </p:cNvPr>
          <p:cNvSpPr txBox="1"/>
          <p:nvPr/>
        </p:nvSpPr>
        <p:spPr>
          <a:xfrm>
            <a:off x="7035800" y="3429000"/>
            <a:ext cx="60980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/>
              <a:t>s</a:t>
            </a:r>
            <a:r>
              <a:rPr lang="en-GB" sz="2400" dirty="0"/>
              <a:t>: effect size </a:t>
            </a:r>
          </a:p>
          <a:p>
            <a:r>
              <a:rPr lang="en-GB" sz="2400" b="1" i="1" dirty="0"/>
              <a:t>p: </a:t>
            </a:r>
            <a:r>
              <a:rPr lang="en-GB" sz="2400" dirty="0"/>
              <a:t>p value</a:t>
            </a:r>
            <a:r>
              <a:rPr lang="en-GB" sz="2400" b="1" i="1" dirty="0"/>
              <a:t> </a:t>
            </a:r>
          </a:p>
          <a:p>
            <a:r>
              <a:rPr lang="en-GB" sz="2400" b="1" i="1" dirty="0"/>
              <a:t>e</a:t>
            </a:r>
            <a:r>
              <a:rPr lang="en-GB" sz="2400" dirty="0"/>
              <a:t>: error, modelled by BOLT-LMM</a:t>
            </a:r>
          </a:p>
        </p:txBody>
      </p:sp>
      <p:pic>
        <p:nvPicPr>
          <p:cNvPr id="20" name="Graphic 19" descr="Badge with solid fill">
            <a:extLst>
              <a:ext uri="{FF2B5EF4-FFF2-40B4-BE49-F238E27FC236}">
                <a16:creationId xmlns:a16="http://schemas.microsoft.com/office/drawing/2014/main" id="{1DF19964-F526-4798-9ED6-B993860AA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2710ADF-28BC-49A6-8BDA-A787D4913C04}"/>
              </a:ext>
            </a:extLst>
          </p:cNvPr>
          <p:cNvSpPr txBox="1"/>
          <p:nvPr/>
        </p:nvSpPr>
        <p:spPr>
          <a:xfrm>
            <a:off x="2997200" y="2617964"/>
            <a:ext cx="273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Input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34B736-B303-4622-B024-77869ACCEC17}"/>
              </a:ext>
            </a:extLst>
          </p:cNvPr>
          <p:cNvSpPr txBox="1"/>
          <p:nvPr/>
        </p:nvSpPr>
        <p:spPr>
          <a:xfrm>
            <a:off x="7594600" y="2617964"/>
            <a:ext cx="273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Output </a:t>
            </a:r>
          </a:p>
        </p:txBody>
      </p:sp>
    </p:spTree>
    <p:extLst>
      <p:ext uri="{BB962C8B-B14F-4D97-AF65-F5344CB8AC3E}">
        <p14:creationId xmlns:p14="http://schemas.microsoft.com/office/powerpoint/2010/main" val="2910609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9132-4192-4B86-A546-F446FC92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Association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468630-F927-4CE0-89A5-54B70A2645A2}"/>
                  </a:ext>
                </a:extLst>
              </p:cNvPr>
              <p:cNvSpPr txBox="1"/>
              <p:nvPr/>
            </p:nvSpPr>
            <p:spPr>
              <a:xfrm>
                <a:off x="4978675" y="1899261"/>
                <a:ext cx="22346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468630-F927-4CE0-89A5-54B70A264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675" y="1899261"/>
                <a:ext cx="223465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73D0350-D4A3-4FB5-835A-D211AFFD13C6}"/>
              </a:ext>
            </a:extLst>
          </p:cNvPr>
          <p:cNvSpPr txBox="1"/>
          <p:nvPr/>
        </p:nvSpPr>
        <p:spPr>
          <a:xfrm>
            <a:off x="7035800" y="3429000"/>
            <a:ext cx="6098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/>
              <a:t>s</a:t>
            </a:r>
            <a:r>
              <a:rPr lang="en-GB" sz="2400" dirty="0"/>
              <a:t>: effect size </a:t>
            </a:r>
          </a:p>
          <a:p>
            <a:r>
              <a:rPr lang="en-GB" sz="2400" b="1" i="1" dirty="0"/>
              <a:t>p: </a:t>
            </a:r>
            <a:r>
              <a:rPr lang="en-GB" sz="2400" dirty="0"/>
              <a:t>p value</a:t>
            </a:r>
            <a:r>
              <a:rPr lang="en-GB" sz="2400" b="1" i="1" dirty="0"/>
              <a:t> </a:t>
            </a:r>
          </a:p>
        </p:txBody>
      </p:sp>
      <p:pic>
        <p:nvPicPr>
          <p:cNvPr id="20" name="Graphic 19" descr="Badge with solid fill">
            <a:extLst>
              <a:ext uri="{FF2B5EF4-FFF2-40B4-BE49-F238E27FC236}">
                <a16:creationId xmlns:a16="http://schemas.microsoft.com/office/drawing/2014/main" id="{1DF19964-F526-4798-9ED6-B993860AA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34B736-B303-4622-B024-77869ACCEC17}"/>
              </a:ext>
            </a:extLst>
          </p:cNvPr>
          <p:cNvSpPr txBox="1"/>
          <p:nvPr/>
        </p:nvSpPr>
        <p:spPr>
          <a:xfrm>
            <a:off x="7594600" y="2617964"/>
            <a:ext cx="273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Output </a:t>
            </a:r>
          </a:p>
        </p:txBody>
      </p:sp>
    </p:spTree>
    <p:extLst>
      <p:ext uri="{BB962C8B-B14F-4D97-AF65-F5344CB8AC3E}">
        <p14:creationId xmlns:p14="http://schemas.microsoft.com/office/powerpoint/2010/main" val="571085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9132-4192-4B86-A546-F446FC92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Association 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C43FC1CB-861E-419E-96D8-48B81C59A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179" y="1719226"/>
            <a:ext cx="2629067" cy="2301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CDF14E-5C39-4B4A-85F3-47B43084EA4C}"/>
              </a:ext>
            </a:extLst>
          </p:cNvPr>
          <p:cNvSpPr txBox="1"/>
          <p:nvPr/>
        </p:nvSpPr>
        <p:spPr>
          <a:xfrm>
            <a:off x="2157132" y="2428014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/>
              <a:t>p: </a:t>
            </a:r>
            <a:r>
              <a:rPr lang="en-GB" sz="2400" dirty="0"/>
              <a:t>p value</a:t>
            </a:r>
            <a:r>
              <a:rPr lang="en-GB" sz="2400" b="1" i="1" dirty="0"/>
              <a:t> </a:t>
            </a:r>
          </a:p>
        </p:txBody>
      </p:sp>
      <p:pic>
        <p:nvPicPr>
          <p:cNvPr id="12" name="Graphic 11" descr="Badge with solid fill">
            <a:extLst>
              <a:ext uri="{FF2B5EF4-FFF2-40B4-BE49-F238E27FC236}">
                <a16:creationId xmlns:a16="http://schemas.microsoft.com/office/drawing/2014/main" id="{58C2E574-7565-456F-B664-EF44F868F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74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9132-4192-4B86-A546-F446FC92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Association 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C43FC1CB-861E-419E-96D8-48B81C59A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179" y="1719226"/>
            <a:ext cx="2629067" cy="2301128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A4033D5-CE35-4B00-B910-18ED4FB09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260" y="4667515"/>
            <a:ext cx="2748932" cy="9799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CDF14E-5C39-4B4A-85F3-47B43084EA4C}"/>
              </a:ext>
            </a:extLst>
          </p:cNvPr>
          <p:cNvSpPr txBox="1"/>
          <p:nvPr/>
        </p:nvSpPr>
        <p:spPr>
          <a:xfrm>
            <a:off x="2157132" y="2428014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/>
              <a:t>p: </a:t>
            </a:r>
            <a:r>
              <a:rPr lang="en-GB" sz="2400" dirty="0"/>
              <a:t>p value</a:t>
            </a:r>
            <a:r>
              <a:rPr lang="en-GB" sz="2400" b="1" i="1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68DF3-EFAE-46C9-88BC-3EF211153BAF}"/>
              </a:ext>
            </a:extLst>
          </p:cNvPr>
          <p:cNvSpPr txBox="1"/>
          <p:nvPr/>
        </p:nvSpPr>
        <p:spPr>
          <a:xfrm>
            <a:off x="2157132" y="4972800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/>
              <a:t>s</a:t>
            </a:r>
            <a:r>
              <a:rPr lang="en-GB" sz="2400" dirty="0"/>
              <a:t>: effect size </a:t>
            </a:r>
          </a:p>
        </p:txBody>
      </p:sp>
      <p:pic>
        <p:nvPicPr>
          <p:cNvPr id="12" name="Graphic 11" descr="Badge with solid fill">
            <a:extLst>
              <a:ext uri="{FF2B5EF4-FFF2-40B4-BE49-F238E27FC236}">
                <a16:creationId xmlns:a16="http://schemas.microsoft.com/office/drawing/2014/main" id="{58C2E574-7565-456F-B664-EF44F868FA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51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9132-4192-4B86-A546-F446FC92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Association 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C43FC1CB-861E-419E-96D8-48B81C59A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179" y="1719226"/>
            <a:ext cx="2629067" cy="2301128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A4033D5-CE35-4B00-B910-18ED4FB09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260" y="4667515"/>
            <a:ext cx="2748932" cy="979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8EE184-B4D2-43AB-A7C9-46F47E289C82}"/>
              </a:ext>
            </a:extLst>
          </p:cNvPr>
          <p:cNvSpPr txBox="1"/>
          <p:nvPr/>
        </p:nvSpPr>
        <p:spPr>
          <a:xfrm>
            <a:off x="8539013" y="2243348"/>
            <a:ext cx="3373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Discovery population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CDF14E-5C39-4B4A-85F3-47B43084EA4C}"/>
              </a:ext>
            </a:extLst>
          </p:cNvPr>
          <p:cNvSpPr txBox="1"/>
          <p:nvPr/>
        </p:nvSpPr>
        <p:spPr>
          <a:xfrm>
            <a:off x="2157132" y="2428014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/>
              <a:t>p: </a:t>
            </a:r>
            <a:r>
              <a:rPr lang="en-GB" sz="2400" dirty="0"/>
              <a:t>p value</a:t>
            </a:r>
            <a:r>
              <a:rPr lang="en-GB" sz="2400" b="1" i="1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68DF3-EFAE-46C9-88BC-3EF211153BAF}"/>
              </a:ext>
            </a:extLst>
          </p:cNvPr>
          <p:cNvSpPr txBox="1"/>
          <p:nvPr/>
        </p:nvSpPr>
        <p:spPr>
          <a:xfrm>
            <a:off x="2157132" y="4972800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/>
              <a:t>s</a:t>
            </a:r>
            <a:r>
              <a:rPr lang="en-GB" sz="2400" dirty="0"/>
              <a:t>: effect size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FCC471-19E6-43D2-928D-62AF227393F9}"/>
              </a:ext>
            </a:extLst>
          </p:cNvPr>
          <p:cNvSpPr txBox="1"/>
          <p:nvPr/>
        </p:nvSpPr>
        <p:spPr>
          <a:xfrm>
            <a:off x="8539013" y="4972800"/>
            <a:ext cx="262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Test population</a:t>
            </a:r>
          </a:p>
        </p:txBody>
      </p:sp>
      <p:pic>
        <p:nvPicPr>
          <p:cNvPr id="12" name="Graphic 11" descr="Badge with solid fill">
            <a:extLst>
              <a:ext uri="{FF2B5EF4-FFF2-40B4-BE49-F238E27FC236}">
                <a16:creationId xmlns:a16="http://schemas.microsoft.com/office/drawing/2014/main" id="{58C2E574-7565-456F-B664-EF44F868FA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01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3858-F754-4AC1-9524-26743BD7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687500" cy="763600"/>
          </a:xfrm>
        </p:spPr>
        <p:txBody>
          <a:bodyPr>
            <a:normAutofit fontScale="90000"/>
          </a:bodyPr>
          <a:lstStyle/>
          <a:p>
            <a:r>
              <a:rPr lang="en-GB" dirty="0"/>
              <a:t>Linkage disequilibrium = </a:t>
            </a:r>
            <a:r>
              <a:rPr lang="en-GB" sz="4400" dirty="0"/>
              <a:t>correlation between variants r²  </a:t>
            </a:r>
            <a:endParaRPr lang="en-GB" dirty="0"/>
          </a:p>
        </p:txBody>
      </p:sp>
      <p:pic>
        <p:nvPicPr>
          <p:cNvPr id="77" name="Graphic 76" descr="Badge with solid fill">
            <a:extLst>
              <a:ext uri="{FF2B5EF4-FFF2-40B4-BE49-F238E27FC236}">
                <a16:creationId xmlns:a16="http://schemas.microsoft.com/office/drawing/2014/main" id="{0C92EE84-A030-4DE9-A2A1-AC4FF628D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50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3858-F754-4AC1-9524-26743BD7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687500" cy="763600"/>
          </a:xfrm>
        </p:spPr>
        <p:txBody>
          <a:bodyPr>
            <a:normAutofit fontScale="90000"/>
          </a:bodyPr>
          <a:lstStyle/>
          <a:p>
            <a:r>
              <a:rPr lang="en-GB" dirty="0"/>
              <a:t>Linkage disequilibrium = </a:t>
            </a:r>
            <a:r>
              <a:rPr lang="en-GB" sz="4400" dirty="0"/>
              <a:t>correlation between variants r²  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21DB5A-E50E-4AAA-9051-D6CCAA85579A}"/>
              </a:ext>
            </a:extLst>
          </p:cNvPr>
          <p:cNvCxnSpPr/>
          <p:nvPr/>
        </p:nvCxnSpPr>
        <p:spPr>
          <a:xfrm>
            <a:off x="1215209" y="2849830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5142B-46D1-4148-9286-FF8D53D78EB5}"/>
              </a:ext>
            </a:extLst>
          </p:cNvPr>
          <p:cNvCxnSpPr/>
          <p:nvPr/>
        </p:nvCxnSpPr>
        <p:spPr>
          <a:xfrm>
            <a:off x="1215209" y="3180030"/>
            <a:ext cx="84026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71CB23-F59F-4AC9-920C-FE7E4C102AF7}"/>
              </a:ext>
            </a:extLst>
          </p:cNvPr>
          <p:cNvGrpSpPr/>
          <p:nvPr/>
        </p:nvGrpSpPr>
        <p:grpSpPr>
          <a:xfrm>
            <a:off x="3300753" y="3046851"/>
            <a:ext cx="815548" cy="0"/>
            <a:chOff x="2554205" y="2184371"/>
            <a:chExt cx="815548" cy="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042F14B-0CF1-4A99-9BBE-81F1064D7FC5}"/>
                </a:ext>
              </a:extLst>
            </p:cNvPr>
            <p:cNvCxnSpPr>
              <a:cxnSpLocks/>
            </p:cNvCxnSpPr>
            <p:nvPr/>
          </p:nvCxnSpPr>
          <p:spPr>
            <a:xfrm>
              <a:off x="2554205" y="2184371"/>
              <a:ext cx="572054" cy="0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CFB12A1-66F1-40B5-B394-54D6F7676EBA}"/>
                </a:ext>
              </a:extLst>
            </p:cNvPr>
            <p:cNvCxnSpPr>
              <a:cxnSpLocks/>
            </p:cNvCxnSpPr>
            <p:nvPr/>
          </p:nvCxnSpPr>
          <p:spPr>
            <a:xfrm>
              <a:off x="3126259" y="2184371"/>
              <a:ext cx="243494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Graphic 76" descr="Badge with solid fill">
            <a:extLst>
              <a:ext uri="{FF2B5EF4-FFF2-40B4-BE49-F238E27FC236}">
                <a16:creationId xmlns:a16="http://schemas.microsoft.com/office/drawing/2014/main" id="{0C92EE84-A030-4DE9-A2A1-AC4FF628D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D387C1-FE78-4E4C-8234-B24E3FA42390}"/>
              </a:ext>
            </a:extLst>
          </p:cNvPr>
          <p:cNvSpPr txBox="1"/>
          <p:nvPr/>
        </p:nvSpPr>
        <p:spPr>
          <a:xfrm>
            <a:off x="1176866" y="2006600"/>
            <a:ext cx="138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Parent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87FF0CB-FDAD-40AB-AFC6-2EFA369969B2}"/>
              </a:ext>
            </a:extLst>
          </p:cNvPr>
          <p:cNvSpPr txBox="1"/>
          <p:nvPr/>
        </p:nvSpPr>
        <p:spPr>
          <a:xfrm>
            <a:off x="3276041" y="2006600"/>
            <a:ext cx="138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Child</a:t>
            </a:r>
          </a:p>
        </p:txBody>
      </p:sp>
    </p:spTree>
    <p:extLst>
      <p:ext uri="{BB962C8B-B14F-4D97-AF65-F5344CB8AC3E}">
        <p14:creationId xmlns:p14="http://schemas.microsoft.com/office/powerpoint/2010/main" val="3605052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3858-F754-4AC1-9524-26743BD7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687500" cy="763600"/>
          </a:xfrm>
        </p:spPr>
        <p:txBody>
          <a:bodyPr>
            <a:normAutofit fontScale="90000"/>
          </a:bodyPr>
          <a:lstStyle/>
          <a:p>
            <a:r>
              <a:rPr lang="en-GB" dirty="0"/>
              <a:t>Linkage disequilibrium = </a:t>
            </a:r>
            <a:r>
              <a:rPr lang="en-GB" sz="4400" dirty="0"/>
              <a:t>correlation between variants r²  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21DB5A-E50E-4AAA-9051-D6CCAA85579A}"/>
              </a:ext>
            </a:extLst>
          </p:cNvPr>
          <p:cNvCxnSpPr/>
          <p:nvPr/>
        </p:nvCxnSpPr>
        <p:spPr>
          <a:xfrm>
            <a:off x="1215209" y="2849830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5142B-46D1-4148-9286-FF8D53D78EB5}"/>
              </a:ext>
            </a:extLst>
          </p:cNvPr>
          <p:cNvCxnSpPr/>
          <p:nvPr/>
        </p:nvCxnSpPr>
        <p:spPr>
          <a:xfrm>
            <a:off x="1215209" y="3180030"/>
            <a:ext cx="84026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71CB23-F59F-4AC9-920C-FE7E4C102AF7}"/>
              </a:ext>
            </a:extLst>
          </p:cNvPr>
          <p:cNvGrpSpPr/>
          <p:nvPr/>
        </p:nvGrpSpPr>
        <p:grpSpPr>
          <a:xfrm>
            <a:off x="3300753" y="3046851"/>
            <a:ext cx="815548" cy="0"/>
            <a:chOff x="2554205" y="2184371"/>
            <a:chExt cx="815548" cy="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042F14B-0CF1-4A99-9BBE-81F1064D7FC5}"/>
                </a:ext>
              </a:extLst>
            </p:cNvPr>
            <p:cNvCxnSpPr>
              <a:cxnSpLocks/>
            </p:cNvCxnSpPr>
            <p:nvPr/>
          </p:nvCxnSpPr>
          <p:spPr>
            <a:xfrm>
              <a:off x="2554205" y="2184371"/>
              <a:ext cx="572054" cy="0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CFB12A1-66F1-40B5-B394-54D6F7676EBA}"/>
                </a:ext>
              </a:extLst>
            </p:cNvPr>
            <p:cNvCxnSpPr>
              <a:cxnSpLocks/>
            </p:cNvCxnSpPr>
            <p:nvPr/>
          </p:nvCxnSpPr>
          <p:spPr>
            <a:xfrm>
              <a:off x="3126259" y="2184371"/>
              <a:ext cx="243494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215E19-C6F0-4FA0-B342-A35341830FCC}"/>
              </a:ext>
            </a:extLst>
          </p:cNvPr>
          <p:cNvCxnSpPr/>
          <p:nvPr/>
        </p:nvCxnSpPr>
        <p:spPr>
          <a:xfrm>
            <a:off x="1215209" y="4077521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Equals 27">
            <a:extLst>
              <a:ext uri="{FF2B5EF4-FFF2-40B4-BE49-F238E27FC236}">
                <a16:creationId xmlns:a16="http://schemas.microsoft.com/office/drawing/2014/main" id="{C6883DC4-D50C-4ED9-A21B-E789957E7344}"/>
              </a:ext>
            </a:extLst>
          </p:cNvPr>
          <p:cNvSpPr/>
          <p:nvPr/>
        </p:nvSpPr>
        <p:spPr>
          <a:xfrm>
            <a:off x="2424093" y="3905916"/>
            <a:ext cx="270933" cy="397921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C93F76-B40C-4349-B047-F438C3F58EA6}"/>
              </a:ext>
            </a:extLst>
          </p:cNvPr>
          <p:cNvGrpSpPr/>
          <p:nvPr/>
        </p:nvGrpSpPr>
        <p:grpSpPr>
          <a:xfrm>
            <a:off x="3276041" y="4104876"/>
            <a:ext cx="840260" cy="0"/>
            <a:chOff x="814650" y="3338355"/>
            <a:chExt cx="840260" cy="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8A5823C-CCAC-4932-A2E6-E0DCF8E9D369}"/>
                </a:ext>
              </a:extLst>
            </p:cNvPr>
            <p:cNvCxnSpPr/>
            <p:nvPr/>
          </p:nvCxnSpPr>
          <p:spPr>
            <a:xfrm>
              <a:off x="814650" y="3338355"/>
              <a:ext cx="840260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DC2E193-39D2-4114-8360-37C26E542858}"/>
                </a:ext>
              </a:extLst>
            </p:cNvPr>
            <p:cNvCxnSpPr>
              <a:cxnSpLocks/>
            </p:cNvCxnSpPr>
            <p:nvPr/>
          </p:nvCxnSpPr>
          <p:spPr>
            <a:xfrm>
              <a:off x="814650" y="3338355"/>
              <a:ext cx="83875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Graphic 76" descr="Badge with solid fill">
            <a:extLst>
              <a:ext uri="{FF2B5EF4-FFF2-40B4-BE49-F238E27FC236}">
                <a16:creationId xmlns:a16="http://schemas.microsoft.com/office/drawing/2014/main" id="{0C92EE84-A030-4DE9-A2A1-AC4FF628D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D387C1-FE78-4E4C-8234-B24E3FA42390}"/>
              </a:ext>
            </a:extLst>
          </p:cNvPr>
          <p:cNvSpPr txBox="1"/>
          <p:nvPr/>
        </p:nvSpPr>
        <p:spPr>
          <a:xfrm>
            <a:off x="1176866" y="2006600"/>
            <a:ext cx="138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Parent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87FF0CB-FDAD-40AB-AFC6-2EFA369969B2}"/>
              </a:ext>
            </a:extLst>
          </p:cNvPr>
          <p:cNvSpPr txBox="1"/>
          <p:nvPr/>
        </p:nvSpPr>
        <p:spPr>
          <a:xfrm>
            <a:off x="3276041" y="2006600"/>
            <a:ext cx="138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Child</a:t>
            </a:r>
          </a:p>
        </p:txBody>
      </p:sp>
    </p:spTree>
    <p:extLst>
      <p:ext uri="{BB962C8B-B14F-4D97-AF65-F5344CB8AC3E}">
        <p14:creationId xmlns:p14="http://schemas.microsoft.com/office/powerpoint/2010/main" val="4165990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3858-F754-4AC1-9524-26743BD7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687500" cy="763600"/>
          </a:xfrm>
        </p:spPr>
        <p:txBody>
          <a:bodyPr>
            <a:normAutofit fontScale="90000"/>
          </a:bodyPr>
          <a:lstStyle/>
          <a:p>
            <a:r>
              <a:rPr lang="en-GB" dirty="0"/>
              <a:t>Linkage disequilibrium = </a:t>
            </a:r>
            <a:r>
              <a:rPr lang="en-GB" sz="4400" dirty="0"/>
              <a:t>correlation between variants r²  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21DB5A-E50E-4AAA-9051-D6CCAA85579A}"/>
              </a:ext>
            </a:extLst>
          </p:cNvPr>
          <p:cNvCxnSpPr/>
          <p:nvPr/>
        </p:nvCxnSpPr>
        <p:spPr>
          <a:xfrm>
            <a:off x="1215209" y="2849830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5142B-46D1-4148-9286-FF8D53D78EB5}"/>
              </a:ext>
            </a:extLst>
          </p:cNvPr>
          <p:cNvCxnSpPr/>
          <p:nvPr/>
        </p:nvCxnSpPr>
        <p:spPr>
          <a:xfrm>
            <a:off x="1215209" y="3180030"/>
            <a:ext cx="84026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71CB23-F59F-4AC9-920C-FE7E4C102AF7}"/>
              </a:ext>
            </a:extLst>
          </p:cNvPr>
          <p:cNvGrpSpPr/>
          <p:nvPr/>
        </p:nvGrpSpPr>
        <p:grpSpPr>
          <a:xfrm>
            <a:off x="3300753" y="3046851"/>
            <a:ext cx="815548" cy="0"/>
            <a:chOff x="2554205" y="2184371"/>
            <a:chExt cx="815548" cy="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042F14B-0CF1-4A99-9BBE-81F1064D7FC5}"/>
                </a:ext>
              </a:extLst>
            </p:cNvPr>
            <p:cNvCxnSpPr>
              <a:cxnSpLocks/>
            </p:cNvCxnSpPr>
            <p:nvPr/>
          </p:nvCxnSpPr>
          <p:spPr>
            <a:xfrm>
              <a:off x="2554205" y="2184371"/>
              <a:ext cx="572054" cy="0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CFB12A1-66F1-40B5-B394-54D6F7676EBA}"/>
                </a:ext>
              </a:extLst>
            </p:cNvPr>
            <p:cNvCxnSpPr>
              <a:cxnSpLocks/>
            </p:cNvCxnSpPr>
            <p:nvPr/>
          </p:nvCxnSpPr>
          <p:spPr>
            <a:xfrm>
              <a:off x="3126259" y="2184371"/>
              <a:ext cx="243494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3285FB-2A6F-4222-830F-C82760AB85E0}"/>
              </a:ext>
            </a:extLst>
          </p:cNvPr>
          <p:cNvCxnSpPr/>
          <p:nvPr/>
        </p:nvCxnSpPr>
        <p:spPr>
          <a:xfrm>
            <a:off x="1215209" y="5346581"/>
            <a:ext cx="84026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683073-AF67-495B-BCC8-5EBB32337B62}"/>
              </a:ext>
            </a:extLst>
          </p:cNvPr>
          <p:cNvGrpSpPr/>
          <p:nvPr/>
        </p:nvGrpSpPr>
        <p:grpSpPr>
          <a:xfrm>
            <a:off x="1215209" y="5016381"/>
            <a:ext cx="840260" cy="0"/>
            <a:chOff x="814650" y="3338355"/>
            <a:chExt cx="840260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2EAFAB-DF98-40B5-999D-8DABF232B5CD}"/>
                </a:ext>
              </a:extLst>
            </p:cNvPr>
            <p:cNvCxnSpPr/>
            <p:nvPr/>
          </p:nvCxnSpPr>
          <p:spPr>
            <a:xfrm>
              <a:off x="814650" y="3338355"/>
              <a:ext cx="840260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669AFE-9C65-4461-97B2-A7E23132A45E}"/>
                </a:ext>
              </a:extLst>
            </p:cNvPr>
            <p:cNvCxnSpPr>
              <a:cxnSpLocks/>
            </p:cNvCxnSpPr>
            <p:nvPr/>
          </p:nvCxnSpPr>
          <p:spPr>
            <a:xfrm>
              <a:off x="814650" y="3338355"/>
              <a:ext cx="83875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66451DC-126B-40F2-800E-59C1E88A7775}"/>
              </a:ext>
            </a:extLst>
          </p:cNvPr>
          <p:cNvGrpSpPr/>
          <p:nvPr/>
        </p:nvGrpSpPr>
        <p:grpSpPr>
          <a:xfrm>
            <a:off x="3276041" y="5213402"/>
            <a:ext cx="840260" cy="0"/>
            <a:chOff x="2900194" y="3668555"/>
            <a:chExt cx="840260" cy="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A7C68E2-1E79-439C-BA98-4E9301286FCF}"/>
                </a:ext>
              </a:extLst>
            </p:cNvPr>
            <p:cNvCxnSpPr/>
            <p:nvPr/>
          </p:nvCxnSpPr>
          <p:spPr>
            <a:xfrm>
              <a:off x="2900194" y="3668555"/>
              <a:ext cx="840260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AD3EC00-1A70-4660-95D1-6A1C06DE4F49}"/>
                </a:ext>
              </a:extLst>
            </p:cNvPr>
            <p:cNvCxnSpPr>
              <a:cxnSpLocks/>
            </p:cNvCxnSpPr>
            <p:nvPr/>
          </p:nvCxnSpPr>
          <p:spPr>
            <a:xfrm>
              <a:off x="2900194" y="3668555"/>
              <a:ext cx="83875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6874F8-2383-4E83-950E-B2636DD453DC}"/>
              </a:ext>
            </a:extLst>
          </p:cNvPr>
          <p:cNvCxnSpPr>
            <a:cxnSpLocks/>
          </p:cNvCxnSpPr>
          <p:nvPr/>
        </p:nvCxnSpPr>
        <p:spPr>
          <a:xfrm>
            <a:off x="3872807" y="5213402"/>
            <a:ext cx="24349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215E19-C6F0-4FA0-B342-A35341830FCC}"/>
              </a:ext>
            </a:extLst>
          </p:cNvPr>
          <p:cNvCxnSpPr/>
          <p:nvPr/>
        </p:nvCxnSpPr>
        <p:spPr>
          <a:xfrm>
            <a:off x="1215209" y="4077521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Equals 27">
            <a:extLst>
              <a:ext uri="{FF2B5EF4-FFF2-40B4-BE49-F238E27FC236}">
                <a16:creationId xmlns:a16="http://schemas.microsoft.com/office/drawing/2014/main" id="{C6883DC4-D50C-4ED9-A21B-E789957E7344}"/>
              </a:ext>
            </a:extLst>
          </p:cNvPr>
          <p:cNvSpPr/>
          <p:nvPr/>
        </p:nvSpPr>
        <p:spPr>
          <a:xfrm>
            <a:off x="2424093" y="3905916"/>
            <a:ext cx="270933" cy="397921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C93F76-B40C-4349-B047-F438C3F58EA6}"/>
              </a:ext>
            </a:extLst>
          </p:cNvPr>
          <p:cNvGrpSpPr/>
          <p:nvPr/>
        </p:nvGrpSpPr>
        <p:grpSpPr>
          <a:xfrm>
            <a:off x="3276041" y="4104876"/>
            <a:ext cx="840260" cy="0"/>
            <a:chOff x="814650" y="3338355"/>
            <a:chExt cx="840260" cy="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8A5823C-CCAC-4932-A2E6-E0DCF8E9D369}"/>
                </a:ext>
              </a:extLst>
            </p:cNvPr>
            <p:cNvCxnSpPr/>
            <p:nvPr/>
          </p:nvCxnSpPr>
          <p:spPr>
            <a:xfrm>
              <a:off x="814650" y="3338355"/>
              <a:ext cx="840260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DC2E193-39D2-4114-8360-37C26E542858}"/>
                </a:ext>
              </a:extLst>
            </p:cNvPr>
            <p:cNvCxnSpPr>
              <a:cxnSpLocks/>
            </p:cNvCxnSpPr>
            <p:nvPr/>
          </p:nvCxnSpPr>
          <p:spPr>
            <a:xfrm>
              <a:off x="814650" y="3338355"/>
              <a:ext cx="83875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C3FDB9-3718-4FF6-8160-57D93EE4B24E}"/>
              </a:ext>
            </a:extLst>
          </p:cNvPr>
          <p:cNvGrpSpPr/>
          <p:nvPr/>
        </p:nvGrpSpPr>
        <p:grpSpPr>
          <a:xfrm>
            <a:off x="8292783" y="3182010"/>
            <a:ext cx="840260" cy="194139"/>
            <a:chOff x="5888012" y="4149719"/>
            <a:chExt cx="840260" cy="19413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2412D28-3BA3-4AEA-85A1-54D29A103D0F}"/>
                </a:ext>
              </a:extLst>
            </p:cNvPr>
            <p:cNvGrpSpPr/>
            <p:nvPr/>
          </p:nvGrpSpPr>
          <p:grpSpPr>
            <a:xfrm>
              <a:off x="5888012" y="4149719"/>
              <a:ext cx="840260" cy="0"/>
              <a:chOff x="2900194" y="3668555"/>
              <a:chExt cx="840260" cy="0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F058AF8-6DD2-414B-A9A5-E7218569DAED}"/>
                  </a:ext>
                </a:extLst>
              </p:cNvPr>
              <p:cNvCxnSpPr/>
              <p:nvPr/>
            </p:nvCxnSpPr>
            <p:spPr>
              <a:xfrm>
                <a:off x="2900194" y="3668555"/>
                <a:ext cx="840260" cy="0"/>
              </a:xfrm>
              <a:prstGeom prst="line">
                <a:avLst/>
              </a:prstGeom>
              <a:ln w="76200"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1C905CF-54A1-42E6-A1DE-F2A4432E1F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0194" y="3668555"/>
                <a:ext cx="83875" cy="0"/>
              </a:xfrm>
              <a:prstGeom prst="line">
                <a:avLst/>
              </a:prstGeom>
              <a:ln w="76200">
                <a:solidFill>
                  <a:schemeClr val="accent3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B7EBD9C-9DBB-4EF2-B70E-795AB3591696}"/>
                </a:ext>
              </a:extLst>
            </p:cNvPr>
            <p:cNvCxnSpPr>
              <a:cxnSpLocks/>
            </p:cNvCxnSpPr>
            <p:nvPr/>
          </p:nvCxnSpPr>
          <p:spPr>
            <a:xfrm>
              <a:off x="6484778" y="4149719"/>
              <a:ext cx="243494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1F79255C-DC35-4889-B524-4ECEC5502246}"/>
                </a:ext>
              </a:extLst>
            </p:cNvPr>
            <p:cNvSpPr/>
            <p:nvPr/>
          </p:nvSpPr>
          <p:spPr>
            <a:xfrm>
              <a:off x="5985814" y="4221938"/>
              <a:ext cx="132080" cy="1219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C473800B-8DCD-4866-83BA-65E5FE01485A}"/>
                </a:ext>
              </a:extLst>
            </p:cNvPr>
            <p:cNvSpPr/>
            <p:nvPr/>
          </p:nvSpPr>
          <p:spPr>
            <a:xfrm>
              <a:off x="6176062" y="4220620"/>
              <a:ext cx="132080" cy="12192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7" name="Graphic 76" descr="Badge with solid fill">
            <a:extLst>
              <a:ext uri="{FF2B5EF4-FFF2-40B4-BE49-F238E27FC236}">
                <a16:creationId xmlns:a16="http://schemas.microsoft.com/office/drawing/2014/main" id="{0C92EE84-A030-4DE9-A2A1-AC4FF628D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D387C1-FE78-4E4C-8234-B24E3FA42390}"/>
              </a:ext>
            </a:extLst>
          </p:cNvPr>
          <p:cNvSpPr txBox="1"/>
          <p:nvPr/>
        </p:nvSpPr>
        <p:spPr>
          <a:xfrm>
            <a:off x="1176866" y="2006600"/>
            <a:ext cx="138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Parent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87FF0CB-FDAD-40AB-AFC6-2EFA369969B2}"/>
              </a:ext>
            </a:extLst>
          </p:cNvPr>
          <p:cNvSpPr txBox="1"/>
          <p:nvPr/>
        </p:nvSpPr>
        <p:spPr>
          <a:xfrm>
            <a:off x="3276041" y="2006600"/>
            <a:ext cx="138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Child</a:t>
            </a:r>
          </a:p>
        </p:txBody>
      </p:sp>
    </p:spTree>
    <p:extLst>
      <p:ext uri="{BB962C8B-B14F-4D97-AF65-F5344CB8AC3E}">
        <p14:creationId xmlns:p14="http://schemas.microsoft.com/office/powerpoint/2010/main" val="420711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GB" dirty="0"/>
              <a:t>Recap – David Ryan’s presentation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04BE8A-2D24-4292-80D5-428214EC27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52DA5-1D27-4B4F-BFDD-94B041BC07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 descr="Graphical user interface, text, application, letter, email&#10;&#10;Description automatically generated">
            <a:extLst>
              <a:ext uri="{FF2B5EF4-FFF2-40B4-BE49-F238E27FC236}">
                <a16:creationId xmlns:a16="http://schemas.microsoft.com/office/drawing/2014/main" id="{2E908CDD-6153-47EC-BD44-1B5581A84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53" y="1149881"/>
            <a:ext cx="11267093" cy="570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4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3858-F754-4AC1-9524-26743BD7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687500" cy="763600"/>
          </a:xfrm>
        </p:spPr>
        <p:txBody>
          <a:bodyPr>
            <a:normAutofit fontScale="90000"/>
          </a:bodyPr>
          <a:lstStyle/>
          <a:p>
            <a:r>
              <a:rPr lang="en-GB" dirty="0"/>
              <a:t>Linkage disequilibrium = </a:t>
            </a:r>
            <a:r>
              <a:rPr lang="en-GB" sz="4400" dirty="0"/>
              <a:t>correlation between variants r²  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21DB5A-E50E-4AAA-9051-D6CCAA85579A}"/>
              </a:ext>
            </a:extLst>
          </p:cNvPr>
          <p:cNvCxnSpPr/>
          <p:nvPr/>
        </p:nvCxnSpPr>
        <p:spPr>
          <a:xfrm>
            <a:off x="1215209" y="2849830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5142B-46D1-4148-9286-FF8D53D78EB5}"/>
              </a:ext>
            </a:extLst>
          </p:cNvPr>
          <p:cNvCxnSpPr/>
          <p:nvPr/>
        </p:nvCxnSpPr>
        <p:spPr>
          <a:xfrm>
            <a:off x="1215209" y="3180030"/>
            <a:ext cx="84026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71CB23-F59F-4AC9-920C-FE7E4C102AF7}"/>
              </a:ext>
            </a:extLst>
          </p:cNvPr>
          <p:cNvGrpSpPr/>
          <p:nvPr/>
        </p:nvGrpSpPr>
        <p:grpSpPr>
          <a:xfrm>
            <a:off x="3300753" y="3046851"/>
            <a:ext cx="815548" cy="0"/>
            <a:chOff x="2554205" y="2184371"/>
            <a:chExt cx="815548" cy="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042F14B-0CF1-4A99-9BBE-81F1064D7FC5}"/>
                </a:ext>
              </a:extLst>
            </p:cNvPr>
            <p:cNvCxnSpPr>
              <a:cxnSpLocks/>
            </p:cNvCxnSpPr>
            <p:nvPr/>
          </p:nvCxnSpPr>
          <p:spPr>
            <a:xfrm>
              <a:off x="2554205" y="2184371"/>
              <a:ext cx="572054" cy="0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CFB12A1-66F1-40B5-B394-54D6F7676EBA}"/>
                </a:ext>
              </a:extLst>
            </p:cNvPr>
            <p:cNvCxnSpPr>
              <a:cxnSpLocks/>
            </p:cNvCxnSpPr>
            <p:nvPr/>
          </p:nvCxnSpPr>
          <p:spPr>
            <a:xfrm>
              <a:off x="3126259" y="2184371"/>
              <a:ext cx="243494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3285FB-2A6F-4222-830F-C82760AB85E0}"/>
              </a:ext>
            </a:extLst>
          </p:cNvPr>
          <p:cNvCxnSpPr/>
          <p:nvPr/>
        </p:nvCxnSpPr>
        <p:spPr>
          <a:xfrm>
            <a:off x="1215209" y="5346581"/>
            <a:ext cx="84026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683073-AF67-495B-BCC8-5EBB32337B62}"/>
              </a:ext>
            </a:extLst>
          </p:cNvPr>
          <p:cNvGrpSpPr/>
          <p:nvPr/>
        </p:nvGrpSpPr>
        <p:grpSpPr>
          <a:xfrm>
            <a:off x="1215209" y="5016381"/>
            <a:ext cx="840260" cy="0"/>
            <a:chOff x="814650" y="3338355"/>
            <a:chExt cx="840260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2EAFAB-DF98-40B5-999D-8DABF232B5CD}"/>
                </a:ext>
              </a:extLst>
            </p:cNvPr>
            <p:cNvCxnSpPr/>
            <p:nvPr/>
          </p:nvCxnSpPr>
          <p:spPr>
            <a:xfrm>
              <a:off x="814650" y="3338355"/>
              <a:ext cx="840260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669AFE-9C65-4461-97B2-A7E23132A45E}"/>
                </a:ext>
              </a:extLst>
            </p:cNvPr>
            <p:cNvCxnSpPr>
              <a:cxnSpLocks/>
            </p:cNvCxnSpPr>
            <p:nvPr/>
          </p:nvCxnSpPr>
          <p:spPr>
            <a:xfrm>
              <a:off x="814650" y="3338355"/>
              <a:ext cx="83875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66451DC-126B-40F2-800E-59C1E88A7775}"/>
              </a:ext>
            </a:extLst>
          </p:cNvPr>
          <p:cNvGrpSpPr/>
          <p:nvPr/>
        </p:nvGrpSpPr>
        <p:grpSpPr>
          <a:xfrm>
            <a:off x="3276041" y="5213402"/>
            <a:ext cx="840260" cy="0"/>
            <a:chOff x="2900194" y="3668555"/>
            <a:chExt cx="840260" cy="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A7C68E2-1E79-439C-BA98-4E9301286FCF}"/>
                </a:ext>
              </a:extLst>
            </p:cNvPr>
            <p:cNvCxnSpPr/>
            <p:nvPr/>
          </p:nvCxnSpPr>
          <p:spPr>
            <a:xfrm>
              <a:off x="2900194" y="3668555"/>
              <a:ext cx="840260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AD3EC00-1A70-4660-95D1-6A1C06DE4F49}"/>
                </a:ext>
              </a:extLst>
            </p:cNvPr>
            <p:cNvCxnSpPr>
              <a:cxnSpLocks/>
            </p:cNvCxnSpPr>
            <p:nvPr/>
          </p:nvCxnSpPr>
          <p:spPr>
            <a:xfrm>
              <a:off x="2900194" y="3668555"/>
              <a:ext cx="83875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6874F8-2383-4E83-950E-B2636DD453DC}"/>
              </a:ext>
            </a:extLst>
          </p:cNvPr>
          <p:cNvCxnSpPr>
            <a:cxnSpLocks/>
          </p:cNvCxnSpPr>
          <p:nvPr/>
        </p:nvCxnSpPr>
        <p:spPr>
          <a:xfrm>
            <a:off x="3872807" y="5213402"/>
            <a:ext cx="24349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215E19-C6F0-4FA0-B342-A35341830FCC}"/>
              </a:ext>
            </a:extLst>
          </p:cNvPr>
          <p:cNvCxnSpPr/>
          <p:nvPr/>
        </p:nvCxnSpPr>
        <p:spPr>
          <a:xfrm>
            <a:off x="1215209" y="4077521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Equals 27">
            <a:extLst>
              <a:ext uri="{FF2B5EF4-FFF2-40B4-BE49-F238E27FC236}">
                <a16:creationId xmlns:a16="http://schemas.microsoft.com/office/drawing/2014/main" id="{C6883DC4-D50C-4ED9-A21B-E789957E7344}"/>
              </a:ext>
            </a:extLst>
          </p:cNvPr>
          <p:cNvSpPr/>
          <p:nvPr/>
        </p:nvSpPr>
        <p:spPr>
          <a:xfrm>
            <a:off x="2424093" y="3905916"/>
            <a:ext cx="270933" cy="397921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C93F76-B40C-4349-B047-F438C3F58EA6}"/>
              </a:ext>
            </a:extLst>
          </p:cNvPr>
          <p:cNvGrpSpPr/>
          <p:nvPr/>
        </p:nvGrpSpPr>
        <p:grpSpPr>
          <a:xfrm>
            <a:off x="3276041" y="4104876"/>
            <a:ext cx="840260" cy="0"/>
            <a:chOff x="814650" y="3338355"/>
            <a:chExt cx="840260" cy="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8A5823C-CCAC-4932-A2E6-E0DCF8E9D369}"/>
                </a:ext>
              </a:extLst>
            </p:cNvPr>
            <p:cNvCxnSpPr/>
            <p:nvPr/>
          </p:nvCxnSpPr>
          <p:spPr>
            <a:xfrm>
              <a:off x="814650" y="3338355"/>
              <a:ext cx="840260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DC2E193-39D2-4114-8360-37C26E542858}"/>
                </a:ext>
              </a:extLst>
            </p:cNvPr>
            <p:cNvCxnSpPr>
              <a:cxnSpLocks/>
            </p:cNvCxnSpPr>
            <p:nvPr/>
          </p:nvCxnSpPr>
          <p:spPr>
            <a:xfrm>
              <a:off x="814650" y="3338355"/>
              <a:ext cx="83875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B358138-24D9-4B86-AEA8-6D3286DBF818}"/>
              </a:ext>
            </a:extLst>
          </p:cNvPr>
          <p:cNvGrpSpPr/>
          <p:nvPr/>
        </p:nvGrpSpPr>
        <p:grpSpPr>
          <a:xfrm>
            <a:off x="8292783" y="2780696"/>
            <a:ext cx="840260" cy="194139"/>
            <a:chOff x="5888012" y="4149719"/>
            <a:chExt cx="840260" cy="19413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3D3B32A-7638-4952-99A8-7364C4362C7C}"/>
                </a:ext>
              </a:extLst>
            </p:cNvPr>
            <p:cNvGrpSpPr/>
            <p:nvPr/>
          </p:nvGrpSpPr>
          <p:grpSpPr>
            <a:xfrm>
              <a:off x="5888012" y="4149719"/>
              <a:ext cx="840260" cy="0"/>
              <a:chOff x="2900194" y="3668555"/>
              <a:chExt cx="840260" cy="0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BBDD1BA-4017-4429-93DE-E344F5AF3A68}"/>
                  </a:ext>
                </a:extLst>
              </p:cNvPr>
              <p:cNvCxnSpPr/>
              <p:nvPr/>
            </p:nvCxnSpPr>
            <p:spPr>
              <a:xfrm>
                <a:off x="2900194" y="3668555"/>
                <a:ext cx="840260" cy="0"/>
              </a:xfrm>
              <a:prstGeom prst="line">
                <a:avLst/>
              </a:prstGeom>
              <a:ln w="76200"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FF89C92-91B8-48F4-8FC5-A38BC475C6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0194" y="3668555"/>
                <a:ext cx="83875" cy="0"/>
              </a:xfrm>
              <a:prstGeom prst="line">
                <a:avLst/>
              </a:prstGeom>
              <a:ln w="76200">
                <a:solidFill>
                  <a:schemeClr val="accent3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80284D9-921D-4BE8-B42F-A6D5FD345392}"/>
                </a:ext>
              </a:extLst>
            </p:cNvPr>
            <p:cNvCxnSpPr>
              <a:cxnSpLocks/>
            </p:cNvCxnSpPr>
            <p:nvPr/>
          </p:nvCxnSpPr>
          <p:spPr>
            <a:xfrm>
              <a:off x="6484778" y="4149719"/>
              <a:ext cx="243494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1AE7402F-BF17-4B95-9B22-2A98240E221B}"/>
                </a:ext>
              </a:extLst>
            </p:cNvPr>
            <p:cNvSpPr/>
            <p:nvPr/>
          </p:nvSpPr>
          <p:spPr>
            <a:xfrm>
              <a:off x="5985814" y="4221938"/>
              <a:ext cx="132080" cy="1219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D4AF1677-55B0-417B-ACB7-26DD56B1B626}"/>
                </a:ext>
              </a:extLst>
            </p:cNvPr>
            <p:cNvSpPr/>
            <p:nvPr/>
          </p:nvSpPr>
          <p:spPr>
            <a:xfrm>
              <a:off x="6176062" y="4220620"/>
              <a:ext cx="132080" cy="12192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C3FDB9-3718-4FF6-8160-57D93EE4B24E}"/>
              </a:ext>
            </a:extLst>
          </p:cNvPr>
          <p:cNvGrpSpPr/>
          <p:nvPr/>
        </p:nvGrpSpPr>
        <p:grpSpPr>
          <a:xfrm>
            <a:off x="8292783" y="3182010"/>
            <a:ext cx="840260" cy="194139"/>
            <a:chOff x="5888012" y="4149719"/>
            <a:chExt cx="840260" cy="19413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2412D28-3BA3-4AEA-85A1-54D29A103D0F}"/>
                </a:ext>
              </a:extLst>
            </p:cNvPr>
            <p:cNvGrpSpPr/>
            <p:nvPr/>
          </p:nvGrpSpPr>
          <p:grpSpPr>
            <a:xfrm>
              <a:off x="5888012" y="4149719"/>
              <a:ext cx="840260" cy="0"/>
              <a:chOff x="2900194" y="3668555"/>
              <a:chExt cx="840260" cy="0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F058AF8-6DD2-414B-A9A5-E7218569DAED}"/>
                  </a:ext>
                </a:extLst>
              </p:cNvPr>
              <p:cNvCxnSpPr/>
              <p:nvPr/>
            </p:nvCxnSpPr>
            <p:spPr>
              <a:xfrm>
                <a:off x="2900194" y="3668555"/>
                <a:ext cx="840260" cy="0"/>
              </a:xfrm>
              <a:prstGeom prst="line">
                <a:avLst/>
              </a:prstGeom>
              <a:ln w="76200"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1C905CF-54A1-42E6-A1DE-F2A4432E1F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0194" y="3668555"/>
                <a:ext cx="83875" cy="0"/>
              </a:xfrm>
              <a:prstGeom prst="line">
                <a:avLst/>
              </a:prstGeom>
              <a:ln w="76200">
                <a:solidFill>
                  <a:schemeClr val="accent3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B7EBD9C-9DBB-4EF2-B70E-795AB3591696}"/>
                </a:ext>
              </a:extLst>
            </p:cNvPr>
            <p:cNvCxnSpPr>
              <a:cxnSpLocks/>
            </p:cNvCxnSpPr>
            <p:nvPr/>
          </p:nvCxnSpPr>
          <p:spPr>
            <a:xfrm>
              <a:off x="6484778" y="4149719"/>
              <a:ext cx="243494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1F79255C-DC35-4889-B524-4ECEC5502246}"/>
                </a:ext>
              </a:extLst>
            </p:cNvPr>
            <p:cNvSpPr/>
            <p:nvPr/>
          </p:nvSpPr>
          <p:spPr>
            <a:xfrm>
              <a:off x="5985814" y="4221938"/>
              <a:ext cx="132080" cy="1219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C473800B-8DCD-4866-83BA-65E5FE01485A}"/>
                </a:ext>
              </a:extLst>
            </p:cNvPr>
            <p:cNvSpPr/>
            <p:nvPr/>
          </p:nvSpPr>
          <p:spPr>
            <a:xfrm>
              <a:off x="6176062" y="4220620"/>
              <a:ext cx="132080" cy="12192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8C03B79-5E46-49FD-9FC1-2FE2506955DF}"/>
              </a:ext>
            </a:extLst>
          </p:cNvPr>
          <p:cNvGrpSpPr/>
          <p:nvPr/>
        </p:nvGrpSpPr>
        <p:grpSpPr>
          <a:xfrm>
            <a:off x="8292783" y="3662659"/>
            <a:ext cx="840260" cy="194139"/>
            <a:chOff x="5888012" y="4149719"/>
            <a:chExt cx="840260" cy="19413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FFECA0A-66E1-4BBF-B995-1E9435F26457}"/>
                </a:ext>
              </a:extLst>
            </p:cNvPr>
            <p:cNvGrpSpPr/>
            <p:nvPr/>
          </p:nvGrpSpPr>
          <p:grpSpPr>
            <a:xfrm>
              <a:off x="5888012" y="4149719"/>
              <a:ext cx="840260" cy="0"/>
              <a:chOff x="2900194" y="3668555"/>
              <a:chExt cx="840260" cy="0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3250B72E-BEC7-4998-B420-0054A0C6F691}"/>
                  </a:ext>
                </a:extLst>
              </p:cNvPr>
              <p:cNvCxnSpPr/>
              <p:nvPr/>
            </p:nvCxnSpPr>
            <p:spPr>
              <a:xfrm>
                <a:off x="2900194" y="3668555"/>
                <a:ext cx="840260" cy="0"/>
              </a:xfrm>
              <a:prstGeom prst="line">
                <a:avLst/>
              </a:prstGeom>
              <a:ln w="76200"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D1F4DC1B-9C13-4696-81AB-EAD4E35789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0194" y="3668555"/>
                <a:ext cx="83875" cy="0"/>
              </a:xfrm>
              <a:prstGeom prst="line">
                <a:avLst/>
              </a:prstGeom>
              <a:ln w="76200">
                <a:solidFill>
                  <a:schemeClr val="accent3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E9182A6-CB39-4294-A490-31E5514186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4778" y="4149719"/>
              <a:ext cx="243494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A39A0AFD-31CB-439E-A9C0-EFE221EFA6DB}"/>
                </a:ext>
              </a:extLst>
            </p:cNvPr>
            <p:cNvSpPr/>
            <p:nvPr/>
          </p:nvSpPr>
          <p:spPr>
            <a:xfrm>
              <a:off x="5985814" y="4221938"/>
              <a:ext cx="132080" cy="1219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ABD06C58-575A-4005-881E-B0BC66C1995C}"/>
                </a:ext>
              </a:extLst>
            </p:cNvPr>
            <p:cNvSpPr/>
            <p:nvPr/>
          </p:nvSpPr>
          <p:spPr>
            <a:xfrm>
              <a:off x="6176062" y="4220620"/>
              <a:ext cx="132080" cy="12192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7E91F4-23A8-43F1-9921-1D2A9BD12EA5}"/>
              </a:ext>
            </a:extLst>
          </p:cNvPr>
          <p:cNvGrpSpPr/>
          <p:nvPr/>
        </p:nvGrpSpPr>
        <p:grpSpPr>
          <a:xfrm>
            <a:off x="8292783" y="4150926"/>
            <a:ext cx="840260" cy="192821"/>
            <a:chOff x="5888012" y="4149719"/>
            <a:chExt cx="840260" cy="19282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6F58E37-F6A1-4BE1-A0FC-7B9008CF631F}"/>
                </a:ext>
              </a:extLst>
            </p:cNvPr>
            <p:cNvGrpSpPr/>
            <p:nvPr/>
          </p:nvGrpSpPr>
          <p:grpSpPr>
            <a:xfrm>
              <a:off x="5888012" y="4149719"/>
              <a:ext cx="840260" cy="0"/>
              <a:chOff x="2900194" y="3668555"/>
              <a:chExt cx="840260" cy="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B3F6C52-9047-4D3B-A13A-6AC678E33B23}"/>
                  </a:ext>
                </a:extLst>
              </p:cNvPr>
              <p:cNvCxnSpPr/>
              <p:nvPr/>
            </p:nvCxnSpPr>
            <p:spPr>
              <a:xfrm>
                <a:off x="2900194" y="3668555"/>
                <a:ext cx="840260" cy="0"/>
              </a:xfrm>
              <a:prstGeom prst="line">
                <a:avLst/>
              </a:prstGeom>
              <a:ln w="76200"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CBAECB2-9DCB-4AB4-9EF8-8CBC5EAC2B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0194" y="3668555"/>
                <a:ext cx="229882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3996858-B7B0-4846-B48D-0E46AF60CF1B}"/>
                </a:ext>
              </a:extLst>
            </p:cNvPr>
            <p:cNvCxnSpPr>
              <a:cxnSpLocks/>
            </p:cNvCxnSpPr>
            <p:nvPr/>
          </p:nvCxnSpPr>
          <p:spPr>
            <a:xfrm>
              <a:off x="6484778" y="4149719"/>
              <a:ext cx="243494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6523BED8-A239-4B7A-B418-4DDD60A21670}"/>
                </a:ext>
              </a:extLst>
            </p:cNvPr>
            <p:cNvSpPr/>
            <p:nvPr/>
          </p:nvSpPr>
          <p:spPr>
            <a:xfrm>
              <a:off x="6176062" y="4220620"/>
              <a:ext cx="132080" cy="12192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7" name="Graphic 76" descr="Badge with solid fill">
            <a:extLst>
              <a:ext uri="{FF2B5EF4-FFF2-40B4-BE49-F238E27FC236}">
                <a16:creationId xmlns:a16="http://schemas.microsoft.com/office/drawing/2014/main" id="{0C92EE84-A030-4DE9-A2A1-AC4FF628D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D387C1-FE78-4E4C-8234-B24E3FA42390}"/>
              </a:ext>
            </a:extLst>
          </p:cNvPr>
          <p:cNvSpPr txBox="1"/>
          <p:nvPr/>
        </p:nvSpPr>
        <p:spPr>
          <a:xfrm>
            <a:off x="1176866" y="2006600"/>
            <a:ext cx="138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Parent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87FF0CB-FDAD-40AB-AFC6-2EFA369969B2}"/>
              </a:ext>
            </a:extLst>
          </p:cNvPr>
          <p:cNvSpPr txBox="1"/>
          <p:nvPr/>
        </p:nvSpPr>
        <p:spPr>
          <a:xfrm>
            <a:off x="3276041" y="2006600"/>
            <a:ext cx="138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Child</a:t>
            </a:r>
          </a:p>
        </p:txBody>
      </p:sp>
    </p:spTree>
    <p:extLst>
      <p:ext uri="{BB962C8B-B14F-4D97-AF65-F5344CB8AC3E}">
        <p14:creationId xmlns:p14="http://schemas.microsoft.com/office/powerpoint/2010/main" val="2842796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3858-F754-4AC1-9524-26743BD7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687500" cy="763600"/>
          </a:xfrm>
        </p:spPr>
        <p:txBody>
          <a:bodyPr>
            <a:normAutofit fontScale="90000"/>
          </a:bodyPr>
          <a:lstStyle/>
          <a:p>
            <a:r>
              <a:rPr lang="en-GB" dirty="0"/>
              <a:t>Linkage disequilibrium = </a:t>
            </a:r>
            <a:r>
              <a:rPr lang="en-GB" sz="4400" dirty="0"/>
              <a:t>correlation between variants r²  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21DB5A-E50E-4AAA-9051-D6CCAA85579A}"/>
              </a:ext>
            </a:extLst>
          </p:cNvPr>
          <p:cNvCxnSpPr/>
          <p:nvPr/>
        </p:nvCxnSpPr>
        <p:spPr>
          <a:xfrm>
            <a:off x="1215209" y="2849830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5142B-46D1-4148-9286-FF8D53D78EB5}"/>
              </a:ext>
            </a:extLst>
          </p:cNvPr>
          <p:cNvCxnSpPr/>
          <p:nvPr/>
        </p:nvCxnSpPr>
        <p:spPr>
          <a:xfrm>
            <a:off x="1215209" y="3180030"/>
            <a:ext cx="84026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71CB23-F59F-4AC9-920C-FE7E4C102AF7}"/>
              </a:ext>
            </a:extLst>
          </p:cNvPr>
          <p:cNvGrpSpPr/>
          <p:nvPr/>
        </p:nvGrpSpPr>
        <p:grpSpPr>
          <a:xfrm>
            <a:off x="3300753" y="3046851"/>
            <a:ext cx="815548" cy="0"/>
            <a:chOff x="2554205" y="2184371"/>
            <a:chExt cx="815548" cy="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042F14B-0CF1-4A99-9BBE-81F1064D7FC5}"/>
                </a:ext>
              </a:extLst>
            </p:cNvPr>
            <p:cNvCxnSpPr>
              <a:cxnSpLocks/>
            </p:cNvCxnSpPr>
            <p:nvPr/>
          </p:nvCxnSpPr>
          <p:spPr>
            <a:xfrm>
              <a:off x="2554205" y="2184371"/>
              <a:ext cx="572054" cy="0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CFB12A1-66F1-40B5-B394-54D6F7676EBA}"/>
                </a:ext>
              </a:extLst>
            </p:cNvPr>
            <p:cNvCxnSpPr>
              <a:cxnSpLocks/>
            </p:cNvCxnSpPr>
            <p:nvPr/>
          </p:nvCxnSpPr>
          <p:spPr>
            <a:xfrm>
              <a:off x="3126259" y="2184371"/>
              <a:ext cx="243494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3285FB-2A6F-4222-830F-C82760AB85E0}"/>
              </a:ext>
            </a:extLst>
          </p:cNvPr>
          <p:cNvCxnSpPr/>
          <p:nvPr/>
        </p:nvCxnSpPr>
        <p:spPr>
          <a:xfrm>
            <a:off x="1215209" y="5346581"/>
            <a:ext cx="84026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683073-AF67-495B-BCC8-5EBB32337B62}"/>
              </a:ext>
            </a:extLst>
          </p:cNvPr>
          <p:cNvGrpSpPr/>
          <p:nvPr/>
        </p:nvGrpSpPr>
        <p:grpSpPr>
          <a:xfrm>
            <a:off x="1215209" y="5016381"/>
            <a:ext cx="840260" cy="0"/>
            <a:chOff x="814650" y="3338355"/>
            <a:chExt cx="840260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2EAFAB-DF98-40B5-999D-8DABF232B5CD}"/>
                </a:ext>
              </a:extLst>
            </p:cNvPr>
            <p:cNvCxnSpPr/>
            <p:nvPr/>
          </p:nvCxnSpPr>
          <p:spPr>
            <a:xfrm>
              <a:off x="814650" y="3338355"/>
              <a:ext cx="840260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669AFE-9C65-4461-97B2-A7E23132A45E}"/>
                </a:ext>
              </a:extLst>
            </p:cNvPr>
            <p:cNvCxnSpPr>
              <a:cxnSpLocks/>
            </p:cNvCxnSpPr>
            <p:nvPr/>
          </p:nvCxnSpPr>
          <p:spPr>
            <a:xfrm>
              <a:off x="814650" y="3338355"/>
              <a:ext cx="83875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66451DC-126B-40F2-800E-59C1E88A7775}"/>
              </a:ext>
            </a:extLst>
          </p:cNvPr>
          <p:cNvGrpSpPr/>
          <p:nvPr/>
        </p:nvGrpSpPr>
        <p:grpSpPr>
          <a:xfrm>
            <a:off x="3276041" y="5213402"/>
            <a:ext cx="840260" cy="0"/>
            <a:chOff x="2900194" y="3668555"/>
            <a:chExt cx="840260" cy="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A7C68E2-1E79-439C-BA98-4E9301286FCF}"/>
                </a:ext>
              </a:extLst>
            </p:cNvPr>
            <p:cNvCxnSpPr/>
            <p:nvPr/>
          </p:nvCxnSpPr>
          <p:spPr>
            <a:xfrm>
              <a:off x="2900194" y="3668555"/>
              <a:ext cx="840260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AD3EC00-1A70-4660-95D1-6A1C06DE4F49}"/>
                </a:ext>
              </a:extLst>
            </p:cNvPr>
            <p:cNvCxnSpPr>
              <a:cxnSpLocks/>
            </p:cNvCxnSpPr>
            <p:nvPr/>
          </p:nvCxnSpPr>
          <p:spPr>
            <a:xfrm>
              <a:off x="2900194" y="3668555"/>
              <a:ext cx="83875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6874F8-2383-4E83-950E-B2636DD453DC}"/>
              </a:ext>
            </a:extLst>
          </p:cNvPr>
          <p:cNvCxnSpPr>
            <a:cxnSpLocks/>
          </p:cNvCxnSpPr>
          <p:nvPr/>
        </p:nvCxnSpPr>
        <p:spPr>
          <a:xfrm>
            <a:off x="3872807" y="5213402"/>
            <a:ext cx="24349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215E19-C6F0-4FA0-B342-A35341830FCC}"/>
              </a:ext>
            </a:extLst>
          </p:cNvPr>
          <p:cNvCxnSpPr/>
          <p:nvPr/>
        </p:nvCxnSpPr>
        <p:spPr>
          <a:xfrm>
            <a:off x="1215209" y="4077521"/>
            <a:ext cx="84026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Equals 27">
            <a:extLst>
              <a:ext uri="{FF2B5EF4-FFF2-40B4-BE49-F238E27FC236}">
                <a16:creationId xmlns:a16="http://schemas.microsoft.com/office/drawing/2014/main" id="{C6883DC4-D50C-4ED9-A21B-E789957E7344}"/>
              </a:ext>
            </a:extLst>
          </p:cNvPr>
          <p:cNvSpPr/>
          <p:nvPr/>
        </p:nvSpPr>
        <p:spPr>
          <a:xfrm>
            <a:off x="2424093" y="3905916"/>
            <a:ext cx="270933" cy="397921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C93F76-B40C-4349-B047-F438C3F58EA6}"/>
              </a:ext>
            </a:extLst>
          </p:cNvPr>
          <p:cNvGrpSpPr/>
          <p:nvPr/>
        </p:nvGrpSpPr>
        <p:grpSpPr>
          <a:xfrm>
            <a:off x="3276041" y="4104876"/>
            <a:ext cx="840260" cy="0"/>
            <a:chOff x="814650" y="3338355"/>
            <a:chExt cx="840260" cy="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8A5823C-CCAC-4932-A2E6-E0DCF8E9D369}"/>
                </a:ext>
              </a:extLst>
            </p:cNvPr>
            <p:cNvCxnSpPr/>
            <p:nvPr/>
          </p:nvCxnSpPr>
          <p:spPr>
            <a:xfrm>
              <a:off x="814650" y="3338355"/>
              <a:ext cx="840260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DC2E193-39D2-4114-8360-37C26E542858}"/>
                </a:ext>
              </a:extLst>
            </p:cNvPr>
            <p:cNvCxnSpPr>
              <a:cxnSpLocks/>
            </p:cNvCxnSpPr>
            <p:nvPr/>
          </p:nvCxnSpPr>
          <p:spPr>
            <a:xfrm>
              <a:off x="814650" y="3338355"/>
              <a:ext cx="83875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E4849C17-C7A0-4395-BFEA-3BB0D9924932}"/>
              </a:ext>
            </a:extLst>
          </p:cNvPr>
          <p:cNvSpPr/>
          <p:nvPr/>
        </p:nvSpPr>
        <p:spPr>
          <a:xfrm>
            <a:off x="6072543" y="5346581"/>
            <a:ext cx="431081" cy="3757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AFF7B698-B66D-43EB-9006-02542394F48F}"/>
              </a:ext>
            </a:extLst>
          </p:cNvPr>
          <p:cNvSpPr/>
          <p:nvPr/>
        </p:nvSpPr>
        <p:spPr>
          <a:xfrm>
            <a:off x="6095637" y="5821554"/>
            <a:ext cx="384894" cy="35528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B358138-24D9-4B86-AEA8-6D3286DBF818}"/>
              </a:ext>
            </a:extLst>
          </p:cNvPr>
          <p:cNvGrpSpPr/>
          <p:nvPr/>
        </p:nvGrpSpPr>
        <p:grpSpPr>
          <a:xfrm>
            <a:off x="8292783" y="2780696"/>
            <a:ext cx="840260" cy="194139"/>
            <a:chOff x="5888012" y="4149719"/>
            <a:chExt cx="840260" cy="19413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3D3B32A-7638-4952-99A8-7364C4362C7C}"/>
                </a:ext>
              </a:extLst>
            </p:cNvPr>
            <p:cNvGrpSpPr/>
            <p:nvPr/>
          </p:nvGrpSpPr>
          <p:grpSpPr>
            <a:xfrm>
              <a:off x="5888012" y="4149719"/>
              <a:ext cx="840260" cy="0"/>
              <a:chOff x="2900194" y="3668555"/>
              <a:chExt cx="840260" cy="0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BBDD1BA-4017-4429-93DE-E344F5AF3A68}"/>
                  </a:ext>
                </a:extLst>
              </p:cNvPr>
              <p:cNvCxnSpPr/>
              <p:nvPr/>
            </p:nvCxnSpPr>
            <p:spPr>
              <a:xfrm>
                <a:off x="2900194" y="3668555"/>
                <a:ext cx="840260" cy="0"/>
              </a:xfrm>
              <a:prstGeom prst="line">
                <a:avLst/>
              </a:prstGeom>
              <a:ln w="76200"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FF89C92-91B8-48F4-8FC5-A38BC475C6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0194" y="3668555"/>
                <a:ext cx="83875" cy="0"/>
              </a:xfrm>
              <a:prstGeom prst="line">
                <a:avLst/>
              </a:prstGeom>
              <a:ln w="76200">
                <a:solidFill>
                  <a:schemeClr val="accent3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80284D9-921D-4BE8-B42F-A6D5FD345392}"/>
                </a:ext>
              </a:extLst>
            </p:cNvPr>
            <p:cNvCxnSpPr>
              <a:cxnSpLocks/>
            </p:cNvCxnSpPr>
            <p:nvPr/>
          </p:nvCxnSpPr>
          <p:spPr>
            <a:xfrm>
              <a:off x="6484778" y="4149719"/>
              <a:ext cx="243494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1AE7402F-BF17-4B95-9B22-2A98240E221B}"/>
                </a:ext>
              </a:extLst>
            </p:cNvPr>
            <p:cNvSpPr/>
            <p:nvPr/>
          </p:nvSpPr>
          <p:spPr>
            <a:xfrm>
              <a:off x="5985814" y="4221938"/>
              <a:ext cx="132080" cy="1219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D4AF1677-55B0-417B-ACB7-26DD56B1B626}"/>
                </a:ext>
              </a:extLst>
            </p:cNvPr>
            <p:cNvSpPr/>
            <p:nvPr/>
          </p:nvSpPr>
          <p:spPr>
            <a:xfrm>
              <a:off x="6176062" y="4220620"/>
              <a:ext cx="132080" cy="12192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C3FDB9-3718-4FF6-8160-57D93EE4B24E}"/>
              </a:ext>
            </a:extLst>
          </p:cNvPr>
          <p:cNvGrpSpPr/>
          <p:nvPr/>
        </p:nvGrpSpPr>
        <p:grpSpPr>
          <a:xfrm>
            <a:off x="8292783" y="3182010"/>
            <a:ext cx="840260" cy="194139"/>
            <a:chOff x="5888012" y="4149719"/>
            <a:chExt cx="840260" cy="19413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2412D28-3BA3-4AEA-85A1-54D29A103D0F}"/>
                </a:ext>
              </a:extLst>
            </p:cNvPr>
            <p:cNvGrpSpPr/>
            <p:nvPr/>
          </p:nvGrpSpPr>
          <p:grpSpPr>
            <a:xfrm>
              <a:off x="5888012" y="4149719"/>
              <a:ext cx="840260" cy="0"/>
              <a:chOff x="2900194" y="3668555"/>
              <a:chExt cx="840260" cy="0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F058AF8-6DD2-414B-A9A5-E7218569DAED}"/>
                  </a:ext>
                </a:extLst>
              </p:cNvPr>
              <p:cNvCxnSpPr/>
              <p:nvPr/>
            </p:nvCxnSpPr>
            <p:spPr>
              <a:xfrm>
                <a:off x="2900194" y="3668555"/>
                <a:ext cx="840260" cy="0"/>
              </a:xfrm>
              <a:prstGeom prst="line">
                <a:avLst/>
              </a:prstGeom>
              <a:ln w="76200"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1C905CF-54A1-42E6-A1DE-F2A4432E1F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0194" y="3668555"/>
                <a:ext cx="83875" cy="0"/>
              </a:xfrm>
              <a:prstGeom prst="line">
                <a:avLst/>
              </a:prstGeom>
              <a:ln w="76200">
                <a:solidFill>
                  <a:schemeClr val="accent3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B7EBD9C-9DBB-4EF2-B70E-795AB3591696}"/>
                </a:ext>
              </a:extLst>
            </p:cNvPr>
            <p:cNvCxnSpPr>
              <a:cxnSpLocks/>
            </p:cNvCxnSpPr>
            <p:nvPr/>
          </p:nvCxnSpPr>
          <p:spPr>
            <a:xfrm>
              <a:off x="6484778" y="4149719"/>
              <a:ext cx="243494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1F79255C-DC35-4889-B524-4ECEC5502246}"/>
                </a:ext>
              </a:extLst>
            </p:cNvPr>
            <p:cNvSpPr/>
            <p:nvPr/>
          </p:nvSpPr>
          <p:spPr>
            <a:xfrm>
              <a:off x="5985814" y="4221938"/>
              <a:ext cx="132080" cy="1219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C473800B-8DCD-4866-83BA-65E5FE01485A}"/>
                </a:ext>
              </a:extLst>
            </p:cNvPr>
            <p:cNvSpPr/>
            <p:nvPr/>
          </p:nvSpPr>
          <p:spPr>
            <a:xfrm>
              <a:off x="6176062" y="4220620"/>
              <a:ext cx="132080" cy="12192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8C03B79-5E46-49FD-9FC1-2FE2506955DF}"/>
              </a:ext>
            </a:extLst>
          </p:cNvPr>
          <p:cNvGrpSpPr/>
          <p:nvPr/>
        </p:nvGrpSpPr>
        <p:grpSpPr>
          <a:xfrm>
            <a:off x="8292783" y="3662659"/>
            <a:ext cx="840260" cy="194139"/>
            <a:chOff x="5888012" y="4149719"/>
            <a:chExt cx="840260" cy="19413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FFECA0A-66E1-4BBF-B995-1E9435F26457}"/>
                </a:ext>
              </a:extLst>
            </p:cNvPr>
            <p:cNvGrpSpPr/>
            <p:nvPr/>
          </p:nvGrpSpPr>
          <p:grpSpPr>
            <a:xfrm>
              <a:off x="5888012" y="4149719"/>
              <a:ext cx="840260" cy="0"/>
              <a:chOff x="2900194" y="3668555"/>
              <a:chExt cx="840260" cy="0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3250B72E-BEC7-4998-B420-0054A0C6F691}"/>
                  </a:ext>
                </a:extLst>
              </p:cNvPr>
              <p:cNvCxnSpPr/>
              <p:nvPr/>
            </p:nvCxnSpPr>
            <p:spPr>
              <a:xfrm>
                <a:off x="2900194" y="3668555"/>
                <a:ext cx="840260" cy="0"/>
              </a:xfrm>
              <a:prstGeom prst="line">
                <a:avLst/>
              </a:prstGeom>
              <a:ln w="76200"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D1F4DC1B-9C13-4696-81AB-EAD4E35789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0194" y="3668555"/>
                <a:ext cx="83875" cy="0"/>
              </a:xfrm>
              <a:prstGeom prst="line">
                <a:avLst/>
              </a:prstGeom>
              <a:ln w="76200">
                <a:solidFill>
                  <a:schemeClr val="accent3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E9182A6-CB39-4294-A490-31E5514186DD}"/>
                </a:ext>
              </a:extLst>
            </p:cNvPr>
            <p:cNvCxnSpPr>
              <a:cxnSpLocks/>
            </p:cNvCxnSpPr>
            <p:nvPr/>
          </p:nvCxnSpPr>
          <p:spPr>
            <a:xfrm>
              <a:off x="6484778" y="4149719"/>
              <a:ext cx="243494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A39A0AFD-31CB-439E-A9C0-EFE221EFA6DB}"/>
                </a:ext>
              </a:extLst>
            </p:cNvPr>
            <p:cNvSpPr/>
            <p:nvPr/>
          </p:nvSpPr>
          <p:spPr>
            <a:xfrm>
              <a:off x="5985814" y="4221938"/>
              <a:ext cx="132080" cy="1219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ABD06C58-575A-4005-881E-B0BC66C1995C}"/>
                </a:ext>
              </a:extLst>
            </p:cNvPr>
            <p:cNvSpPr/>
            <p:nvPr/>
          </p:nvSpPr>
          <p:spPr>
            <a:xfrm>
              <a:off x="6176062" y="4220620"/>
              <a:ext cx="132080" cy="12192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7E91F4-23A8-43F1-9921-1D2A9BD12EA5}"/>
              </a:ext>
            </a:extLst>
          </p:cNvPr>
          <p:cNvGrpSpPr/>
          <p:nvPr/>
        </p:nvGrpSpPr>
        <p:grpSpPr>
          <a:xfrm>
            <a:off x="8292783" y="4150926"/>
            <a:ext cx="840260" cy="192821"/>
            <a:chOff x="5888012" y="4149719"/>
            <a:chExt cx="840260" cy="19282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6F58E37-F6A1-4BE1-A0FC-7B9008CF631F}"/>
                </a:ext>
              </a:extLst>
            </p:cNvPr>
            <p:cNvGrpSpPr/>
            <p:nvPr/>
          </p:nvGrpSpPr>
          <p:grpSpPr>
            <a:xfrm>
              <a:off x="5888012" y="4149719"/>
              <a:ext cx="840260" cy="0"/>
              <a:chOff x="2900194" y="3668555"/>
              <a:chExt cx="840260" cy="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B3F6C52-9047-4D3B-A13A-6AC678E33B23}"/>
                  </a:ext>
                </a:extLst>
              </p:cNvPr>
              <p:cNvCxnSpPr/>
              <p:nvPr/>
            </p:nvCxnSpPr>
            <p:spPr>
              <a:xfrm>
                <a:off x="2900194" y="3668555"/>
                <a:ext cx="840260" cy="0"/>
              </a:xfrm>
              <a:prstGeom prst="line">
                <a:avLst/>
              </a:prstGeom>
              <a:ln w="76200"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CBAECB2-9DCB-4AB4-9EF8-8CBC5EAC2B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0194" y="3668555"/>
                <a:ext cx="229882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3996858-B7B0-4846-B48D-0E46AF60CF1B}"/>
                </a:ext>
              </a:extLst>
            </p:cNvPr>
            <p:cNvCxnSpPr>
              <a:cxnSpLocks/>
            </p:cNvCxnSpPr>
            <p:nvPr/>
          </p:nvCxnSpPr>
          <p:spPr>
            <a:xfrm>
              <a:off x="6484778" y="4149719"/>
              <a:ext cx="243494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6523BED8-A239-4B7A-B418-4DDD60A21670}"/>
                </a:ext>
              </a:extLst>
            </p:cNvPr>
            <p:cNvSpPr/>
            <p:nvPr/>
          </p:nvSpPr>
          <p:spPr>
            <a:xfrm>
              <a:off x="6176062" y="4220620"/>
              <a:ext cx="132080" cy="12192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76" name="Table 76">
            <a:extLst>
              <a:ext uri="{FF2B5EF4-FFF2-40B4-BE49-F238E27FC236}">
                <a16:creationId xmlns:a16="http://schemas.microsoft.com/office/drawing/2014/main" id="{B0FADFE3-69E8-4090-91A6-DED5DD9BBB16}"/>
              </a:ext>
            </a:extLst>
          </p:cNvPr>
          <p:cNvGraphicFramePr>
            <a:graphicFrameLocks noGrp="1"/>
          </p:cNvGraphicFramePr>
          <p:nvPr/>
        </p:nvGraphicFramePr>
        <p:xfrm>
          <a:off x="6640936" y="4870194"/>
          <a:ext cx="4335855" cy="1328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588">
                  <a:extLst>
                    <a:ext uri="{9D8B030D-6E8A-4147-A177-3AD203B41FA5}">
                      <a16:colId xmlns:a16="http://schemas.microsoft.com/office/drawing/2014/main" val="2415479937"/>
                    </a:ext>
                  </a:extLst>
                </a:gridCol>
                <a:gridCol w="952982">
                  <a:extLst>
                    <a:ext uri="{9D8B030D-6E8A-4147-A177-3AD203B41FA5}">
                      <a16:colId xmlns:a16="http://schemas.microsoft.com/office/drawing/2014/main" val="1143290961"/>
                    </a:ext>
                  </a:extLst>
                </a:gridCol>
                <a:gridCol w="1445285">
                  <a:extLst>
                    <a:ext uri="{9D8B030D-6E8A-4147-A177-3AD203B41FA5}">
                      <a16:colId xmlns:a16="http://schemas.microsoft.com/office/drawing/2014/main" val="261223398"/>
                    </a:ext>
                  </a:extLst>
                </a:gridCol>
              </a:tblGrid>
              <a:tr h="483974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Effect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615213"/>
                  </a:ext>
                </a:extLst>
              </a:tr>
              <a:tr h="42227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No effect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0.000000003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855806"/>
                  </a:ext>
                </a:extLst>
              </a:tr>
              <a:tr h="42227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Protein-truncating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0.000000001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371442"/>
                  </a:ext>
                </a:extLst>
              </a:tr>
            </a:tbl>
          </a:graphicData>
        </a:graphic>
      </p:graphicFrame>
      <p:pic>
        <p:nvPicPr>
          <p:cNvPr id="77" name="Graphic 76" descr="Badge with solid fill">
            <a:extLst>
              <a:ext uri="{FF2B5EF4-FFF2-40B4-BE49-F238E27FC236}">
                <a16:creationId xmlns:a16="http://schemas.microsoft.com/office/drawing/2014/main" id="{0C92EE84-A030-4DE9-A2A1-AC4FF628D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D387C1-FE78-4E4C-8234-B24E3FA42390}"/>
              </a:ext>
            </a:extLst>
          </p:cNvPr>
          <p:cNvSpPr txBox="1"/>
          <p:nvPr/>
        </p:nvSpPr>
        <p:spPr>
          <a:xfrm>
            <a:off x="1176866" y="2006600"/>
            <a:ext cx="138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Parent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87FF0CB-FDAD-40AB-AFC6-2EFA369969B2}"/>
              </a:ext>
            </a:extLst>
          </p:cNvPr>
          <p:cNvSpPr txBox="1"/>
          <p:nvPr/>
        </p:nvSpPr>
        <p:spPr>
          <a:xfrm>
            <a:off x="3276041" y="2006600"/>
            <a:ext cx="138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Child</a:t>
            </a:r>
          </a:p>
        </p:txBody>
      </p:sp>
    </p:spTree>
    <p:extLst>
      <p:ext uri="{BB962C8B-B14F-4D97-AF65-F5344CB8AC3E}">
        <p14:creationId xmlns:p14="http://schemas.microsoft.com/office/powerpoint/2010/main" val="3956513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GB" dirty="0"/>
              <a:t>Outline</a:t>
            </a:r>
          </a:p>
        </p:txBody>
      </p:sp>
      <p:pic>
        <p:nvPicPr>
          <p:cNvPr id="3" name="Graphic 2" descr="Badge 1 with solid fill">
            <a:extLst>
              <a:ext uri="{FF2B5EF4-FFF2-40B4-BE49-F238E27FC236}">
                <a16:creationId xmlns:a16="http://schemas.microsoft.com/office/drawing/2014/main" id="{D5B5D09C-7372-443F-AABE-556A39594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1271" y="2144486"/>
            <a:ext cx="914400" cy="914400"/>
          </a:xfrm>
          <a:prstGeom prst="rect">
            <a:avLst/>
          </a:prstGeom>
        </p:spPr>
      </p:pic>
      <p:pic>
        <p:nvPicPr>
          <p:cNvPr id="6" name="Graphic 5" descr="Badge with solid fill">
            <a:extLst>
              <a:ext uri="{FF2B5EF4-FFF2-40B4-BE49-F238E27FC236}">
                <a16:creationId xmlns:a16="http://schemas.microsoft.com/office/drawing/2014/main" id="{CED654B0-C6CE-45D8-85B5-48BAD3E5C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20657" y="2144486"/>
            <a:ext cx="914400" cy="914400"/>
          </a:xfrm>
          <a:prstGeom prst="rect">
            <a:avLst/>
          </a:prstGeom>
        </p:spPr>
      </p:pic>
      <p:pic>
        <p:nvPicPr>
          <p:cNvPr id="8" name="Graphic 7" descr="Badge 3 with solid fill">
            <a:extLst>
              <a:ext uri="{FF2B5EF4-FFF2-40B4-BE49-F238E27FC236}">
                <a16:creationId xmlns:a16="http://schemas.microsoft.com/office/drawing/2014/main" id="{C8881EBD-D2F8-47AC-924F-219FD5E59A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882742" y="2144486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33E23B-AA26-48D4-BE0D-9B720A976062}"/>
              </a:ext>
            </a:extLst>
          </p:cNvPr>
          <p:cNvSpPr txBox="1"/>
          <p:nvPr/>
        </p:nvSpPr>
        <p:spPr>
          <a:xfrm>
            <a:off x="4459155" y="3693473"/>
            <a:ext cx="32736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Construction of genetic score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259FDF-A581-4A5C-B056-4A20A3D00605}"/>
              </a:ext>
            </a:extLst>
          </p:cNvPr>
          <p:cNvSpPr txBox="1"/>
          <p:nvPr/>
        </p:nvSpPr>
        <p:spPr>
          <a:xfrm>
            <a:off x="7829361" y="3693473"/>
            <a:ext cx="35074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Effectiveness of genetic score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C7690F-2AC5-4CE4-B989-10A6828574E9}"/>
              </a:ext>
            </a:extLst>
          </p:cNvPr>
          <p:cNvSpPr/>
          <p:nvPr/>
        </p:nvSpPr>
        <p:spPr>
          <a:xfrm>
            <a:off x="1301364" y="3693473"/>
            <a:ext cx="3061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Overview of genomics</a:t>
            </a:r>
            <a:endParaRPr lang="es-ES" sz="20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4424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GB" dirty="0"/>
              <a:t>Effectiveness of genetic score</a:t>
            </a:r>
          </a:p>
        </p:txBody>
      </p:sp>
      <p:pic>
        <p:nvPicPr>
          <p:cNvPr id="3" name="Graphic 2" descr="Badge 1 with solid fill">
            <a:extLst>
              <a:ext uri="{FF2B5EF4-FFF2-40B4-BE49-F238E27FC236}">
                <a16:creationId xmlns:a16="http://schemas.microsoft.com/office/drawing/2014/main" id="{D5B5D09C-7372-443F-AABE-556A39594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1271" y="2144486"/>
            <a:ext cx="914400" cy="914400"/>
          </a:xfrm>
          <a:prstGeom prst="rect">
            <a:avLst/>
          </a:prstGeom>
        </p:spPr>
      </p:pic>
      <p:pic>
        <p:nvPicPr>
          <p:cNvPr id="6" name="Graphic 5" descr="Badge with solid fill">
            <a:extLst>
              <a:ext uri="{FF2B5EF4-FFF2-40B4-BE49-F238E27FC236}">
                <a16:creationId xmlns:a16="http://schemas.microsoft.com/office/drawing/2014/main" id="{CED654B0-C6CE-45D8-85B5-48BAD3E5C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20657" y="2144486"/>
            <a:ext cx="914400" cy="914400"/>
          </a:xfrm>
          <a:prstGeom prst="rect">
            <a:avLst/>
          </a:prstGeom>
        </p:spPr>
      </p:pic>
      <p:pic>
        <p:nvPicPr>
          <p:cNvPr id="8" name="Graphic 7" descr="Badge 3 with solid fill">
            <a:extLst>
              <a:ext uri="{FF2B5EF4-FFF2-40B4-BE49-F238E27FC236}">
                <a16:creationId xmlns:a16="http://schemas.microsoft.com/office/drawing/2014/main" id="{C8881EBD-D2F8-47AC-924F-219FD5E59A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882742" y="2144486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33E23B-AA26-48D4-BE0D-9B720A976062}"/>
              </a:ext>
            </a:extLst>
          </p:cNvPr>
          <p:cNvSpPr txBox="1"/>
          <p:nvPr/>
        </p:nvSpPr>
        <p:spPr>
          <a:xfrm>
            <a:off x="4459155" y="3693473"/>
            <a:ext cx="32736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Evaluation of effectiveness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259FDF-A581-4A5C-B056-4A20A3D00605}"/>
              </a:ext>
            </a:extLst>
          </p:cNvPr>
          <p:cNvSpPr txBox="1"/>
          <p:nvPr/>
        </p:nvSpPr>
        <p:spPr>
          <a:xfrm>
            <a:off x="7829361" y="3693473"/>
            <a:ext cx="35074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Combination with clinical data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C7690F-2AC5-4CE4-B989-10A6828574E9}"/>
              </a:ext>
            </a:extLst>
          </p:cNvPr>
          <p:cNvSpPr/>
          <p:nvPr/>
        </p:nvSpPr>
        <p:spPr>
          <a:xfrm>
            <a:off x="1301364" y="3693473"/>
            <a:ext cx="3061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Determining factors</a:t>
            </a:r>
            <a:endParaRPr lang="es-ES" sz="20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9" name="Graphic 8" descr="Badge 3 with solid fill">
            <a:extLst>
              <a:ext uri="{FF2B5EF4-FFF2-40B4-BE49-F238E27FC236}">
                <a16:creationId xmlns:a16="http://schemas.microsoft.com/office/drawing/2014/main" id="{90E4B878-A859-4082-8941-02C2CB1F75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2192" y="59176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38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436DD-B0CE-4A92-A6D5-3AE4EF61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Factors determining effectiveness  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5F98F46-6CBC-42DC-9777-1DDF21087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991" y="2238898"/>
            <a:ext cx="2405868" cy="2380205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E46CE1-C54D-4330-AC5B-604F2F2655CE}"/>
              </a:ext>
            </a:extLst>
          </p:cNvPr>
          <p:cNvSpPr txBox="1"/>
          <p:nvPr/>
        </p:nvSpPr>
        <p:spPr>
          <a:xfrm>
            <a:off x="2028939" y="4791750"/>
            <a:ext cx="6544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Heritability</a:t>
            </a:r>
          </a:p>
        </p:txBody>
      </p:sp>
      <p:pic>
        <p:nvPicPr>
          <p:cNvPr id="7" name="Graphic 6" descr="Normal Distribution outline">
            <a:extLst>
              <a:ext uri="{FF2B5EF4-FFF2-40B4-BE49-F238E27FC236}">
                <a16:creationId xmlns:a16="http://schemas.microsoft.com/office/drawing/2014/main" id="{56677A0C-62F1-41B0-BC46-94EC92EF6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7363" y="2340480"/>
            <a:ext cx="2177039" cy="2177039"/>
          </a:xfrm>
          <a:prstGeom prst="rect">
            <a:avLst/>
          </a:prstGeom>
        </p:spPr>
      </p:pic>
      <p:pic>
        <p:nvPicPr>
          <p:cNvPr id="9" name="Graphic 8" descr="Group of people with solid fill">
            <a:extLst>
              <a:ext uri="{FF2B5EF4-FFF2-40B4-BE49-F238E27FC236}">
                <a16:creationId xmlns:a16="http://schemas.microsoft.com/office/drawing/2014/main" id="{5ADD1F02-EBDD-40FE-83F7-EC3A65349D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80659" y="2486677"/>
            <a:ext cx="1815280" cy="18070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C518B8-FF35-4147-ADDD-77CEDE196D56}"/>
              </a:ext>
            </a:extLst>
          </p:cNvPr>
          <p:cNvSpPr txBox="1"/>
          <p:nvPr/>
        </p:nvSpPr>
        <p:spPr>
          <a:xfrm>
            <a:off x="8724262" y="4779356"/>
            <a:ext cx="6544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Sample size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7945F5-412C-4513-9015-9BBAFBFF9F8B}"/>
              </a:ext>
            </a:extLst>
          </p:cNvPr>
          <p:cNvSpPr txBox="1"/>
          <p:nvPr/>
        </p:nvSpPr>
        <p:spPr>
          <a:xfrm>
            <a:off x="4879382" y="4756118"/>
            <a:ext cx="32698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Effect size distribution </a:t>
            </a:r>
          </a:p>
          <a:p>
            <a:r>
              <a:rPr lang="en-GB" sz="2400" dirty="0"/>
              <a:t>(</a:t>
            </a:r>
            <a:r>
              <a:rPr lang="en-GB" sz="2400" i="1" dirty="0"/>
              <a:t>genetic architecture</a:t>
            </a:r>
            <a:r>
              <a:rPr lang="en-GB" sz="2400" dirty="0"/>
              <a:t>)</a:t>
            </a:r>
          </a:p>
        </p:txBody>
      </p:sp>
      <p:pic>
        <p:nvPicPr>
          <p:cNvPr id="15" name="Graphic 14" descr="Badge 3 with solid fill">
            <a:extLst>
              <a:ext uri="{FF2B5EF4-FFF2-40B4-BE49-F238E27FC236}">
                <a16:creationId xmlns:a16="http://schemas.microsoft.com/office/drawing/2014/main" id="{DA6D3A3F-57DF-4C25-858C-4D3CF93CB4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2192" y="5917668"/>
            <a:ext cx="914400" cy="914400"/>
          </a:xfrm>
          <a:prstGeom prst="rect">
            <a:avLst/>
          </a:prstGeom>
        </p:spPr>
      </p:pic>
      <p:pic>
        <p:nvPicPr>
          <p:cNvPr id="16" name="Graphic 15" descr="Badge 1 with solid fill">
            <a:extLst>
              <a:ext uri="{FF2B5EF4-FFF2-40B4-BE49-F238E27FC236}">
                <a16:creationId xmlns:a16="http://schemas.microsoft.com/office/drawing/2014/main" id="{AEE90826-67AE-4F19-8F64-88FB66CA11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592" y="59176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05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/>
              <a:t>Heritability 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A80A6184-C3AF-4670-B968-8134BE831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053" y="2087692"/>
            <a:ext cx="2344659" cy="1584577"/>
          </a:xfrm>
          <a:prstGeom prst="rect">
            <a:avLst/>
          </a:prstGeom>
        </p:spPr>
      </p:pic>
      <p:pic>
        <p:nvPicPr>
          <p:cNvPr id="8" name="Graphic 7" descr="Badge 3 with solid fill">
            <a:extLst>
              <a:ext uri="{FF2B5EF4-FFF2-40B4-BE49-F238E27FC236}">
                <a16:creationId xmlns:a16="http://schemas.microsoft.com/office/drawing/2014/main" id="{E03DC824-1A7B-4003-A11C-B9C218A43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192" y="5917668"/>
            <a:ext cx="914400" cy="914400"/>
          </a:xfrm>
          <a:prstGeom prst="rect">
            <a:avLst/>
          </a:prstGeom>
        </p:spPr>
      </p:pic>
      <p:pic>
        <p:nvPicPr>
          <p:cNvPr id="9" name="Graphic 8" descr="Badge 1 with solid fill">
            <a:extLst>
              <a:ext uri="{FF2B5EF4-FFF2-40B4-BE49-F238E27FC236}">
                <a16:creationId xmlns:a16="http://schemas.microsoft.com/office/drawing/2014/main" id="{169175ED-E5C2-49E5-8657-E10300009F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6592" y="5917668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DCAE0CC-05A6-4E51-9935-9B4F253FF246}"/>
              </a:ext>
            </a:extLst>
          </p:cNvPr>
          <p:cNvSpPr txBox="1"/>
          <p:nvPr/>
        </p:nvSpPr>
        <p:spPr>
          <a:xfrm>
            <a:off x="838198" y="272924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What is heritability </a:t>
            </a:r>
          </a:p>
        </p:txBody>
      </p:sp>
      <p:pic>
        <p:nvPicPr>
          <p:cNvPr id="22" name="Picture 21" descr="Text&#10;&#10;Description automatically generated with low confidence">
            <a:extLst>
              <a:ext uri="{FF2B5EF4-FFF2-40B4-BE49-F238E27FC236}">
                <a16:creationId xmlns:a16="http://schemas.microsoft.com/office/drawing/2014/main" id="{FABA1DAB-A78F-4FD8-BC6E-FD2F4BAB9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453" y="2240092"/>
            <a:ext cx="2344659" cy="15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15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/>
              <a:t>Heritability 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A80A6184-C3AF-4670-B968-8134BE831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053" y="2087692"/>
            <a:ext cx="2344659" cy="1584577"/>
          </a:xfrm>
          <a:prstGeom prst="rect">
            <a:avLst/>
          </a:prstGeom>
        </p:spPr>
      </p:pic>
      <p:pic>
        <p:nvPicPr>
          <p:cNvPr id="8" name="Graphic 7" descr="Badge 3 with solid fill">
            <a:extLst>
              <a:ext uri="{FF2B5EF4-FFF2-40B4-BE49-F238E27FC236}">
                <a16:creationId xmlns:a16="http://schemas.microsoft.com/office/drawing/2014/main" id="{E03DC824-1A7B-4003-A11C-B9C218A43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192" y="5917668"/>
            <a:ext cx="914400" cy="914400"/>
          </a:xfrm>
          <a:prstGeom prst="rect">
            <a:avLst/>
          </a:prstGeom>
        </p:spPr>
      </p:pic>
      <p:pic>
        <p:nvPicPr>
          <p:cNvPr id="9" name="Graphic 8" descr="Badge 1 with solid fill">
            <a:extLst>
              <a:ext uri="{FF2B5EF4-FFF2-40B4-BE49-F238E27FC236}">
                <a16:creationId xmlns:a16="http://schemas.microsoft.com/office/drawing/2014/main" id="{169175ED-E5C2-49E5-8657-E10300009F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6592" y="5917668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DCAE0CC-05A6-4E51-9935-9B4F253FF246}"/>
              </a:ext>
            </a:extLst>
          </p:cNvPr>
          <p:cNvSpPr txBox="1"/>
          <p:nvPr/>
        </p:nvSpPr>
        <p:spPr>
          <a:xfrm>
            <a:off x="838198" y="272924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What is heritability </a:t>
            </a:r>
          </a:p>
        </p:txBody>
      </p:sp>
      <p:pic>
        <p:nvPicPr>
          <p:cNvPr id="22" name="Picture 21" descr="Text&#10;&#10;Description automatically generated with low confidence">
            <a:extLst>
              <a:ext uri="{FF2B5EF4-FFF2-40B4-BE49-F238E27FC236}">
                <a16:creationId xmlns:a16="http://schemas.microsoft.com/office/drawing/2014/main" id="{FABA1DAB-A78F-4FD8-BC6E-FD2F4BAB9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453" y="2240092"/>
            <a:ext cx="2344659" cy="1584577"/>
          </a:xfrm>
          <a:prstGeom prst="rect">
            <a:avLst/>
          </a:prstGeom>
        </p:spPr>
      </p:pic>
      <p:pic>
        <p:nvPicPr>
          <p:cNvPr id="4" name="Graphic 3" descr="Child with balloon with solid fill">
            <a:extLst>
              <a:ext uri="{FF2B5EF4-FFF2-40B4-BE49-F238E27FC236}">
                <a16:creationId xmlns:a16="http://schemas.microsoft.com/office/drawing/2014/main" id="{103F071B-498B-40C5-872E-62CF407C7D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3100" y="1914517"/>
            <a:ext cx="914400" cy="914400"/>
          </a:xfrm>
          <a:prstGeom prst="rect">
            <a:avLst/>
          </a:prstGeom>
        </p:spPr>
      </p:pic>
      <p:pic>
        <p:nvPicPr>
          <p:cNvPr id="11" name="Graphic 10" descr="Child with balloon with solid fill">
            <a:extLst>
              <a:ext uri="{FF2B5EF4-FFF2-40B4-BE49-F238E27FC236}">
                <a16:creationId xmlns:a16="http://schemas.microsoft.com/office/drawing/2014/main" id="{879989A5-E24C-4A86-8281-75B4F5356C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13288" y="1920096"/>
            <a:ext cx="914400" cy="914400"/>
          </a:xfrm>
          <a:prstGeom prst="rect">
            <a:avLst/>
          </a:prstGeom>
        </p:spPr>
      </p:pic>
      <p:pic>
        <p:nvPicPr>
          <p:cNvPr id="6" name="Graphic 5" descr="Smoking with solid fill">
            <a:extLst>
              <a:ext uri="{FF2B5EF4-FFF2-40B4-BE49-F238E27FC236}">
                <a16:creationId xmlns:a16="http://schemas.microsoft.com/office/drawing/2014/main" id="{33D596D4-044C-44EF-B06E-B4BC8B8E75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32800" y="3006981"/>
            <a:ext cx="501682" cy="501682"/>
          </a:xfrm>
          <a:prstGeom prst="rect">
            <a:avLst/>
          </a:prstGeom>
        </p:spPr>
      </p:pic>
      <p:pic>
        <p:nvPicPr>
          <p:cNvPr id="13" name="Graphic 12" descr="Run with solid fill">
            <a:extLst>
              <a:ext uri="{FF2B5EF4-FFF2-40B4-BE49-F238E27FC236}">
                <a16:creationId xmlns:a16="http://schemas.microsoft.com/office/drawing/2014/main" id="{8DA70F7B-23CB-4058-BB4C-EC9625DBA4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02188" y="3085150"/>
            <a:ext cx="501682" cy="50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76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/>
              <a:t>Heritability 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A80A6184-C3AF-4670-B968-8134BE831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582" y="422023"/>
            <a:ext cx="2344659" cy="1584577"/>
          </a:xfrm>
          <a:prstGeom prst="rect">
            <a:avLst/>
          </a:prstGeom>
        </p:spPr>
      </p:pic>
      <p:pic>
        <p:nvPicPr>
          <p:cNvPr id="8" name="Graphic 7" descr="Badge 3 with solid fill">
            <a:extLst>
              <a:ext uri="{FF2B5EF4-FFF2-40B4-BE49-F238E27FC236}">
                <a16:creationId xmlns:a16="http://schemas.microsoft.com/office/drawing/2014/main" id="{E03DC824-1A7B-4003-A11C-B9C218A43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192" y="5917668"/>
            <a:ext cx="914400" cy="914400"/>
          </a:xfrm>
          <a:prstGeom prst="rect">
            <a:avLst/>
          </a:prstGeom>
        </p:spPr>
      </p:pic>
      <p:pic>
        <p:nvPicPr>
          <p:cNvPr id="9" name="Graphic 8" descr="Badge 1 with solid fill">
            <a:extLst>
              <a:ext uri="{FF2B5EF4-FFF2-40B4-BE49-F238E27FC236}">
                <a16:creationId xmlns:a16="http://schemas.microsoft.com/office/drawing/2014/main" id="{169175ED-E5C2-49E5-8657-E10300009F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6592" y="5917668"/>
            <a:ext cx="914400" cy="914400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CBF4103-3839-4C77-A829-EF2C42263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019122"/>
              </p:ext>
            </p:extLst>
          </p:nvPr>
        </p:nvGraphicFramePr>
        <p:xfrm>
          <a:off x="1243088" y="2283698"/>
          <a:ext cx="10364712" cy="36339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92258">
                  <a:extLst>
                    <a:ext uri="{9D8B030D-6E8A-4147-A177-3AD203B41FA5}">
                      <a16:colId xmlns:a16="http://schemas.microsoft.com/office/drawing/2014/main" val="1908673456"/>
                    </a:ext>
                  </a:extLst>
                </a:gridCol>
                <a:gridCol w="2867333">
                  <a:extLst>
                    <a:ext uri="{9D8B030D-6E8A-4147-A177-3AD203B41FA5}">
                      <a16:colId xmlns:a16="http://schemas.microsoft.com/office/drawing/2014/main" val="1961633508"/>
                    </a:ext>
                  </a:extLst>
                </a:gridCol>
                <a:gridCol w="2132865">
                  <a:extLst>
                    <a:ext uri="{9D8B030D-6E8A-4147-A177-3AD203B41FA5}">
                      <a16:colId xmlns:a16="http://schemas.microsoft.com/office/drawing/2014/main" val="256994742"/>
                    </a:ext>
                  </a:extLst>
                </a:gridCol>
                <a:gridCol w="2972256">
                  <a:extLst>
                    <a:ext uri="{9D8B030D-6E8A-4147-A177-3AD203B41FA5}">
                      <a16:colId xmlns:a16="http://schemas.microsoft.com/office/drawing/2014/main" val="2228239715"/>
                    </a:ext>
                  </a:extLst>
                </a:gridCol>
              </a:tblGrid>
              <a:tr h="318384">
                <a:tc>
                  <a:txBody>
                    <a:bodyPr/>
                    <a:lstStyle/>
                    <a:p>
                      <a:r>
                        <a:rPr lang="en-GB" sz="2400"/>
                        <a:t>Condition</a:t>
                      </a:r>
                    </a:p>
                  </a:txBody>
                  <a:tcPr marL="67999" marR="67999" marT="34000" marB="34000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Traits/subtypes</a:t>
                      </a:r>
                    </a:p>
                  </a:txBody>
                  <a:tcPr marL="67999" marR="67999" marT="34000" marB="34000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Heritability</a:t>
                      </a:r>
                    </a:p>
                  </a:txBody>
                  <a:tcPr marL="67999" marR="67999" marT="34000" marB="34000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Reference</a:t>
                      </a:r>
                    </a:p>
                  </a:txBody>
                  <a:tcPr marL="67999" marR="67999" marT="34000" marB="34000"/>
                </a:tc>
                <a:extLst>
                  <a:ext uri="{0D108BD9-81ED-4DB2-BD59-A6C34878D82A}">
                    <a16:rowId xmlns:a16="http://schemas.microsoft.com/office/drawing/2014/main" val="1874406627"/>
                  </a:ext>
                </a:extLst>
              </a:tr>
              <a:tr h="532784">
                <a:tc>
                  <a:txBody>
                    <a:bodyPr/>
                    <a:lstStyle/>
                    <a:p>
                      <a:r>
                        <a:rPr lang="en-GB" sz="2400"/>
                        <a:t>Glaucoma</a:t>
                      </a:r>
                    </a:p>
                  </a:txBody>
                  <a:tcPr marL="67999" marR="67999" marT="34000" marB="34000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Intraocular pressure</a:t>
                      </a:r>
                    </a:p>
                  </a:txBody>
                  <a:tcPr marL="67999" marR="67999" marT="34000" marB="34000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35-50%</a:t>
                      </a:r>
                    </a:p>
                  </a:txBody>
                  <a:tcPr marL="67999" marR="67999" marT="34000" marB="34000"/>
                </a:tc>
                <a:tc rowSpan="2">
                  <a:txBody>
                    <a:bodyPr/>
                    <a:lstStyle/>
                    <a:p>
                      <a:r>
                        <a:rPr lang="en-GB" sz="2400"/>
                        <a:t>Asefa et al. 2018</a:t>
                      </a:r>
                    </a:p>
                  </a:txBody>
                  <a:tcPr marL="67999" marR="67999" marT="34000" marB="34000" anchor="ctr"/>
                </a:tc>
                <a:extLst>
                  <a:ext uri="{0D108BD9-81ED-4DB2-BD59-A6C34878D82A}">
                    <a16:rowId xmlns:a16="http://schemas.microsoft.com/office/drawing/2014/main" val="3848928974"/>
                  </a:ext>
                </a:extLst>
              </a:tr>
              <a:tr h="634626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67999" marR="67999" marT="34000" marB="34000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Vertical cup-to-disk ratio</a:t>
                      </a:r>
                    </a:p>
                  </a:txBody>
                  <a:tcPr marL="67999" marR="67999" marT="34000" marB="34000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48-66%</a:t>
                      </a:r>
                    </a:p>
                  </a:txBody>
                  <a:tcPr marL="67999" marR="67999" marT="34000" marB="34000"/>
                </a:tc>
                <a:tc vMerge="1">
                  <a:txBody>
                    <a:bodyPr/>
                    <a:lstStyle/>
                    <a:p>
                      <a:r>
                        <a:rPr lang="en-GB" dirty="0" err="1"/>
                        <a:t>Asefa</a:t>
                      </a:r>
                      <a:r>
                        <a:rPr lang="en-GB" dirty="0"/>
                        <a:t> et al.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68693"/>
                  </a:ext>
                </a:extLst>
              </a:tr>
              <a:tr h="318384">
                <a:tc>
                  <a:txBody>
                    <a:bodyPr/>
                    <a:lstStyle/>
                    <a:p>
                      <a:r>
                        <a:rPr lang="en-GB" sz="2400"/>
                        <a:t>AMD</a:t>
                      </a:r>
                    </a:p>
                  </a:txBody>
                  <a:tcPr marL="67999" marR="67999" marT="34000" marB="34000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Early AMD</a:t>
                      </a:r>
                    </a:p>
                  </a:txBody>
                  <a:tcPr marL="67999" marR="67999" marT="34000" marB="34000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~46%</a:t>
                      </a:r>
                    </a:p>
                  </a:txBody>
                  <a:tcPr marL="67999" marR="67999" marT="34000" marB="34000"/>
                </a:tc>
                <a:tc rowSpan="2">
                  <a:txBody>
                    <a:bodyPr/>
                    <a:lstStyle/>
                    <a:p>
                      <a:r>
                        <a:rPr lang="en-GB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Seddon</a:t>
                      </a:r>
                      <a:r>
                        <a:rPr lang="en-GB" sz="2400" b="0" u="none" strike="noStrike" kern="1200" baseline="0">
                          <a:solidFill>
                            <a:schemeClr val="dk1"/>
                          </a:solidFill>
                        </a:rPr>
                        <a:t> et al. 2005</a:t>
                      </a:r>
                    </a:p>
                  </a:txBody>
                  <a:tcPr marL="67999" marR="67999" marT="34000" marB="34000" anchor="ctr"/>
                </a:tc>
                <a:extLst>
                  <a:ext uri="{0D108BD9-81ED-4DB2-BD59-A6C34878D82A}">
                    <a16:rowId xmlns:a16="http://schemas.microsoft.com/office/drawing/2014/main" val="2651923872"/>
                  </a:ext>
                </a:extLst>
              </a:tr>
              <a:tr h="634626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67999" marR="67999" marT="34000" marB="34000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Late AMD</a:t>
                      </a:r>
                    </a:p>
                  </a:txBody>
                  <a:tcPr marL="67999" marR="67999" marT="34000" marB="34000"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~71%</a:t>
                      </a:r>
                    </a:p>
                  </a:txBody>
                  <a:tcPr marL="67999" marR="67999" marT="34000" marB="34000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Seddon</a:t>
                      </a:r>
                      <a:r>
                        <a:rPr lang="en-GB" sz="1800" b="0" u="none" strike="noStrike" kern="1200" baseline="0" dirty="0">
                          <a:solidFill>
                            <a:schemeClr val="dk1"/>
                          </a:solidFill>
                        </a:rPr>
                        <a:t> et al. 2005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82236"/>
                  </a:ext>
                </a:extLst>
              </a:tr>
              <a:tr h="532784">
                <a:tc>
                  <a:txBody>
                    <a:bodyPr/>
                    <a:lstStyle/>
                    <a:p>
                      <a:r>
                        <a:rPr lang="en-GB" sz="2400"/>
                        <a:t>Alzheimer's </a:t>
                      </a:r>
                    </a:p>
                  </a:txBody>
                  <a:tcPr marL="67999" marR="67999" marT="34000" marB="34000"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 marL="67999" marR="67999" marT="34000" marB="34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60–80%</a:t>
                      </a:r>
                    </a:p>
                  </a:txBody>
                  <a:tcPr marL="67999" marR="67999" marT="34000" marB="34000"/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Cauwenberghe</a:t>
                      </a:r>
                      <a:r>
                        <a:rPr lang="en-GB" sz="2400" dirty="0"/>
                        <a:t>  et al 2015</a:t>
                      </a:r>
                    </a:p>
                  </a:txBody>
                  <a:tcPr marL="67999" marR="67999" marT="34000" marB="34000"/>
                </a:tc>
                <a:extLst>
                  <a:ext uri="{0D108BD9-81ED-4DB2-BD59-A6C34878D82A}">
                    <a16:rowId xmlns:a16="http://schemas.microsoft.com/office/drawing/2014/main" val="2243402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021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5;p19">
            <a:extLst>
              <a:ext uri="{FF2B5EF4-FFF2-40B4-BE49-F238E27FC236}">
                <a16:creationId xmlns:a16="http://schemas.microsoft.com/office/drawing/2014/main" id="{A0056606-7D20-4CDF-B3EC-8F9DCB7BC058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43467" y="2134023"/>
            <a:ext cx="10905066" cy="2589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01489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D74B-0E33-4071-8C37-E006AE19B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Effect size distribution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B73A2BAD-66EC-4697-86C6-52A5ED30C4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7" t="5660" r="6917" b="7743"/>
          <a:stretch/>
        </p:blipFill>
        <p:spPr>
          <a:xfrm>
            <a:off x="2489200" y="2006599"/>
            <a:ext cx="6883400" cy="3835401"/>
          </a:xfrm>
          <a:prstGeom prst="rect">
            <a:avLst/>
          </a:prstGeom>
        </p:spPr>
      </p:pic>
      <p:pic>
        <p:nvPicPr>
          <p:cNvPr id="6" name="Graphic 5" descr="Badge 3 with solid fill">
            <a:extLst>
              <a:ext uri="{FF2B5EF4-FFF2-40B4-BE49-F238E27FC236}">
                <a16:creationId xmlns:a16="http://schemas.microsoft.com/office/drawing/2014/main" id="{C76B7F6A-5BFF-4A40-9D0A-5BEF41552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192" y="5917668"/>
            <a:ext cx="914400" cy="914400"/>
          </a:xfrm>
          <a:prstGeom prst="rect">
            <a:avLst/>
          </a:prstGeom>
        </p:spPr>
      </p:pic>
      <p:pic>
        <p:nvPicPr>
          <p:cNvPr id="8" name="Graphic 7" descr="Badge 1 with solid fill">
            <a:extLst>
              <a:ext uri="{FF2B5EF4-FFF2-40B4-BE49-F238E27FC236}">
                <a16:creationId xmlns:a16="http://schemas.microsoft.com/office/drawing/2014/main" id="{C9DA0362-0716-430F-B647-51FC09E474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6592" y="59176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9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">
            <a:extLst>
              <a:ext uri="{FF2B5EF4-FFF2-40B4-BE49-F238E27FC236}">
                <a16:creationId xmlns:a16="http://schemas.microsoft.com/office/drawing/2014/main" id="{6ADA400F-8B7A-4082-BFD4-8CE63345B619}"/>
              </a:ext>
            </a:extLst>
          </p:cNvPr>
          <p:cNvSpPr/>
          <p:nvPr/>
        </p:nvSpPr>
        <p:spPr>
          <a:xfrm>
            <a:off x="2417639" y="2268089"/>
            <a:ext cx="2877293" cy="982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extrusionOk="0">
                <a:moveTo>
                  <a:pt x="7346" y="0"/>
                </a:moveTo>
                <a:cubicBezTo>
                  <a:pt x="7061" y="0"/>
                  <a:pt x="6832" y="406"/>
                  <a:pt x="6834" y="908"/>
                </a:cubicBezTo>
                <a:cubicBezTo>
                  <a:pt x="6835" y="1412"/>
                  <a:pt x="7069" y="1823"/>
                  <a:pt x="7357" y="1823"/>
                </a:cubicBezTo>
                <a:cubicBezTo>
                  <a:pt x="7644" y="1823"/>
                  <a:pt x="7873" y="1412"/>
                  <a:pt x="7869" y="908"/>
                </a:cubicBezTo>
                <a:cubicBezTo>
                  <a:pt x="7865" y="406"/>
                  <a:pt x="7630" y="0"/>
                  <a:pt x="7346" y="0"/>
                </a:cubicBezTo>
                <a:close/>
                <a:moveTo>
                  <a:pt x="8592" y="0"/>
                </a:moveTo>
                <a:cubicBezTo>
                  <a:pt x="8308" y="0"/>
                  <a:pt x="8081" y="406"/>
                  <a:pt x="8086" y="908"/>
                </a:cubicBezTo>
                <a:cubicBezTo>
                  <a:pt x="8091" y="1412"/>
                  <a:pt x="8328" y="1823"/>
                  <a:pt x="8615" y="1823"/>
                </a:cubicBezTo>
                <a:cubicBezTo>
                  <a:pt x="8903" y="1823"/>
                  <a:pt x="9130" y="1412"/>
                  <a:pt x="9122" y="908"/>
                </a:cubicBezTo>
                <a:cubicBezTo>
                  <a:pt x="9115" y="406"/>
                  <a:pt x="8878" y="0"/>
                  <a:pt x="8592" y="0"/>
                </a:cubicBezTo>
                <a:close/>
                <a:moveTo>
                  <a:pt x="9860" y="0"/>
                </a:moveTo>
                <a:cubicBezTo>
                  <a:pt x="9575" y="0"/>
                  <a:pt x="9350" y="406"/>
                  <a:pt x="9359" y="908"/>
                </a:cubicBezTo>
                <a:cubicBezTo>
                  <a:pt x="9367" y="1412"/>
                  <a:pt x="9607" y="1823"/>
                  <a:pt x="9894" y="1823"/>
                </a:cubicBezTo>
                <a:cubicBezTo>
                  <a:pt x="10181" y="1823"/>
                  <a:pt x="10405" y="1412"/>
                  <a:pt x="10394" y="908"/>
                </a:cubicBezTo>
                <a:cubicBezTo>
                  <a:pt x="10383" y="406"/>
                  <a:pt x="10144" y="0"/>
                  <a:pt x="9860" y="0"/>
                </a:cubicBezTo>
                <a:close/>
                <a:moveTo>
                  <a:pt x="11127" y="0"/>
                </a:moveTo>
                <a:cubicBezTo>
                  <a:pt x="10842" y="0"/>
                  <a:pt x="10621" y="406"/>
                  <a:pt x="10633" y="908"/>
                </a:cubicBezTo>
                <a:cubicBezTo>
                  <a:pt x="10644" y="1412"/>
                  <a:pt x="10886" y="1823"/>
                  <a:pt x="11174" y="1823"/>
                </a:cubicBezTo>
                <a:cubicBezTo>
                  <a:pt x="11462" y="1823"/>
                  <a:pt x="11682" y="1412"/>
                  <a:pt x="11667" y="908"/>
                </a:cubicBezTo>
                <a:cubicBezTo>
                  <a:pt x="11653" y="406"/>
                  <a:pt x="11412" y="0"/>
                  <a:pt x="11127" y="0"/>
                </a:cubicBezTo>
                <a:close/>
                <a:moveTo>
                  <a:pt x="12395" y="0"/>
                </a:moveTo>
                <a:cubicBezTo>
                  <a:pt x="12110" y="0"/>
                  <a:pt x="11891" y="406"/>
                  <a:pt x="11906" y="908"/>
                </a:cubicBezTo>
                <a:cubicBezTo>
                  <a:pt x="11921" y="1412"/>
                  <a:pt x="12167" y="1823"/>
                  <a:pt x="12454" y="1823"/>
                </a:cubicBezTo>
                <a:cubicBezTo>
                  <a:pt x="12741" y="1823"/>
                  <a:pt x="12959" y="1412"/>
                  <a:pt x="12941" y="908"/>
                </a:cubicBezTo>
                <a:cubicBezTo>
                  <a:pt x="12924" y="406"/>
                  <a:pt x="12680" y="0"/>
                  <a:pt x="12395" y="0"/>
                </a:cubicBezTo>
                <a:close/>
                <a:moveTo>
                  <a:pt x="6085" y="2181"/>
                </a:moveTo>
                <a:cubicBezTo>
                  <a:pt x="5798" y="2181"/>
                  <a:pt x="5562" y="2595"/>
                  <a:pt x="5560" y="3110"/>
                </a:cubicBezTo>
                <a:cubicBezTo>
                  <a:pt x="5558" y="3626"/>
                  <a:pt x="5794" y="4047"/>
                  <a:pt x="6084" y="4047"/>
                </a:cubicBezTo>
                <a:cubicBezTo>
                  <a:pt x="6374" y="4047"/>
                  <a:pt x="6608" y="3626"/>
                  <a:pt x="6607" y="3110"/>
                </a:cubicBezTo>
                <a:cubicBezTo>
                  <a:pt x="6606" y="2595"/>
                  <a:pt x="6372" y="2181"/>
                  <a:pt x="6085" y="2181"/>
                </a:cubicBezTo>
                <a:close/>
                <a:moveTo>
                  <a:pt x="7352" y="2181"/>
                </a:moveTo>
                <a:cubicBezTo>
                  <a:pt x="7064" y="2181"/>
                  <a:pt x="6832" y="2595"/>
                  <a:pt x="6834" y="3110"/>
                </a:cubicBezTo>
                <a:cubicBezTo>
                  <a:pt x="6835" y="3626"/>
                  <a:pt x="7073" y="4047"/>
                  <a:pt x="7363" y="4047"/>
                </a:cubicBezTo>
                <a:cubicBezTo>
                  <a:pt x="7653" y="4047"/>
                  <a:pt x="7886" y="3626"/>
                  <a:pt x="7881" y="3110"/>
                </a:cubicBezTo>
                <a:cubicBezTo>
                  <a:pt x="7877" y="2595"/>
                  <a:pt x="7639" y="2181"/>
                  <a:pt x="7352" y="2181"/>
                </a:cubicBezTo>
                <a:close/>
                <a:moveTo>
                  <a:pt x="8619" y="2181"/>
                </a:moveTo>
                <a:cubicBezTo>
                  <a:pt x="8332" y="2181"/>
                  <a:pt x="8102" y="2595"/>
                  <a:pt x="8107" y="3110"/>
                </a:cubicBezTo>
                <a:cubicBezTo>
                  <a:pt x="8112" y="3626"/>
                  <a:pt x="8352" y="4047"/>
                  <a:pt x="8642" y="4047"/>
                </a:cubicBezTo>
                <a:cubicBezTo>
                  <a:pt x="8934" y="4047"/>
                  <a:pt x="9163" y="3626"/>
                  <a:pt x="9155" y="3110"/>
                </a:cubicBezTo>
                <a:cubicBezTo>
                  <a:pt x="9147" y="2595"/>
                  <a:pt x="8908" y="2181"/>
                  <a:pt x="8619" y="2181"/>
                </a:cubicBezTo>
                <a:close/>
                <a:moveTo>
                  <a:pt x="9908" y="2181"/>
                </a:moveTo>
                <a:cubicBezTo>
                  <a:pt x="9620" y="2181"/>
                  <a:pt x="9393" y="2595"/>
                  <a:pt x="9401" y="3110"/>
                </a:cubicBezTo>
                <a:cubicBezTo>
                  <a:pt x="9410" y="3626"/>
                  <a:pt x="9653" y="4047"/>
                  <a:pt x="9944" y="4047"/>
                </a:cubicBezTo>
                <a:cubicBezTo>
                  <a:pt x="10234" y="4047"/>
                  <a:pt x="10460" y="3626"/>
                  <a:pt x="10448" y="3110"/>
                </a:cubicBezTo>
                <a:cubicBezTo>
                  <a:pt x="10437" y="2595"/>
                  <a:pt x="10196" y="2181"/>
                  <a:pt x="9908" y="2181"/>
                </a:cubicBezTo>
                <a:close/>
                <a:moveTo>
                  <a:pt x="11175" y="2181"/>
                </a:moveTo>
                <a:cubicBezTo>
                  <a:pt x="10887" y="2181"/>
                  <a:pt x="10664" y="2595"/>
                  <a:pt x="10675" y="3110"/>
                </a:cubicBezTo>
                <a:cubicBezTo>
                  <a:pt x="10687" y="3626"/>
                  <a:pt x="10932" y="4047"/>
                  <a:pt x="11223" y="4047"/>
                </a:cubicBezTo>
                <a:cubicBezTo>
                  <a:pt x="11514" y="4047"/>
                  <a:pt x="11737" y="3626"/>
                  <a:pt x="11722" y="3110"/>
                </a:cubicBezTo>
                <a:cubicBezTo>
                  <a:pt x="11708" y="2595"/>
                  <a:pt x="11464" y="2181"/>
                  <a:pt x="11175" y="2181"/>
                </a:cubicBezTo>
                <a:close/>
                <a:moveTo>
                  <a:pt x="12464" y="2181"/>
                </a:moveTo>
                <a:cubicBezTo>
                  <a:pt x="12176" y="2181"/>
                  <a:pt x="11955" y="2595"/>
                  <a:pt x="11970" y="3110"/>
                </a:cubicBezTo>
                <a:cubicBezTo>
                  <a:pt x="11985" y="3626"/>
                  <a:pt x="12234" y="4047"/>
                  <a:pt x="12524" y="4047"/>
                </a:cubicBezTo>
                <a:cubicBezTo>
                  <a:pt x="12815" y="4047"/>
                  <a:pt x="13035" y="3626"/>
                  <a:pt x="13017" y="3110"/>
                </a:cubicBezTo>
                <a:cubicBezTo>
                  <a:pt x="12999" y="2595"/>
                  <a:pt x="12752" y="2181"/>
                  <a:pt x="12464" y="2181"/>
                </a:cubicBezTo>
                <a:close/>
                <a:moveTo>
                  <a:pt x="13836" y="2181"/>
                </a:moveTo>
                <a:cubicBezTo>
                  <a:pt x="13549" y="2181"/>
                  <a:pt x="13331" y="2595"/>
                  <a:pt x="13350" y="3110"/>
                </a:cubicBezTo>
                <a:cubicBezTo>
                  <a:pt x="13369" y="3626"/>
                  <a:pt x="13619" y="4047"/>
                  <a:pt x="13909" y="4047"/>
                </a:cubicBezTo>
                <a:cubicBezTo>
                  <a:pt x="14200" y="4047"/>
                  <a:pt x="14418" y="3626"/>
                  <a:pt x="14396" y="3110"/>
                </a:cubicBezTo>
                <a:cubicBezTo>
                  <a:pt x="14374" y="2595"/>
                  <a:pt x="14124" y="2181"/>
                  <a:pt x="13836" y="2181"/>
                </a:cubicBezTo>
                <a:close/>
                <a:moveTo>
                  <a:pt x="15104" y="2181"/>
                </a:moveTo>
                <a:cubicBezTo>
                  <a:pt x="14816" y="2181"/>
                  <a:pt x="14600" y="2595"/>
                  <a:pt x="14623" y="3110"/>
                </a:cubicBezTo>
                <a:cubicBezTo>
                  <a:pt x="14645" y="3626"/>
                  <a:pt x="14900" y="4047"/>
                  <a:pt x="15190" y="4047"/>
                </a:cubicBezTo>
                <a:cubicBezTo>
                  <a:pt x="15480" y="4047"/>
                  <a:pt x="15696" y="3626"/>
                  <a:pt x="15671" y="3110"/>
                </a:cubicBezTo>
                <a:cubicBezTo>
                  <a:pt x="15645" y="2595"/>
                  <a:pt x="15392" y="2181"/>
                  <a:pt x="15104" y="2181"/>
                </a:cubicBezTo>
                <a:close/>
                <a:moveTo>
                  <a:pt x="4783" y="4487"/>
                </a:moveTo>
                <a:cubicBezTo>
                  <a:pt x="4491" y="4487"/>
                  <a:pt x="4250" y="4913"/>
                  <a:pt x="4245" y="5439"/>
                </a:cubicBezTo>
                <a:cubicBezTo>
                  <a:pt x="4239" y="5969"/>
                  <a:pt x="4474" y="6400"/>
                  <a:pt x="4768" y="6400"/>
                </a:cubicBezTo>
                <a:cubicBezTo>
                  <a:pt x="5062" y="6400"/>
                  <a:pt x="5303" y="5969"/>
                  <a:pt x="5305" y="5439"/>
                </a:cubicBezTo>
                <a:cubicBezTo>
                  <a:pt x="5308" y="4913"/>
                  <a:pt x="5074" y="4487"/>
                  <a:pt x="4783" y="4487"/>
                </a:cubicBezTo>
                <a:close/>
                <a:moveTo>
                  <a:pt x="6070" y="4487"/>
                </a:moveTo>
                <a:cubicBezTo>
                  <a:pt x="5780" y="4487"/>
                  <a:pt x="5541" y="4913"/>
                  <a:pt x="5539" y="5439"/>
                </a:cubicBezTo>
                <a:cubicBezTo>
                  <a:pt x="5537" y="5969"/>
                  <a:pt x="5775" y="6400"/>
                  <a:pt x="6068" y="6400"/>
                </a:cubicBezTo>
                <a:cubicBezTo>
                  <a:pt x="6362" y="6400"/>
                  <a:pt x="6600" y="5969"/>
                  <a:pt x="6599" y="5439"/>
                </a:cubicBezTo>
                <a:cubicBezTo>
                  <a:pt x="6598" y="4913"/>
                  <a:pt x="6361" y="4487"/>
                  <a:pt x="6070" y="4487"/>
                </a:cubicBezTo>
                <a:close/>
                <a:moveTo>
                  <a:pt x="7358" y="4487"/>
                </a:moveTo>
                <a:cubicBezTo>
                  <a:pt x="7067" y="4487"/>
                  <a:pt x="6832" y="4913"/>
                  <a:pt x="6834" y="5439"/>
                </a:cubicBezTo>
                <a:cubicBezTo>
                  <a:pt x="6835" y="5969"/>
                  <a:pt x="7075" y="6400"/>
                  <a:pt x="7369" y="6400"/>
                </a:cubicBezTo>
                <a:cubicBezTo>
                  <a:pt x="7663" y="6400"/>
                  <a:pt x="7898" y="5969"/>
                  <a:pt x="7894" y="5439"/>
                </a:cubicBezTo>
                <a:cubicBezTo>
                  <a:pt x="7889" y="4913"/>
                  <a:pt x="7649" y="4487"/>
                  <a:pt x="7358" y="4487"/>
                </a:cubicBezTo>
                <a:close/>
                <a:moveTo>
                  <a:pt x="10040" y="4487"/>
                </a:moveTo>
                <a:cubicBezTo>
                  <a:pt x="9749" y="4487"/>
                  <a:pt x="9520" y="4913"/>
                  <a:pt x="9529" y="5439"/>
                </a:cubicBezTo>
                <a:cubicBezTo>
                  <a:pt x="9537" y="5969"/>
                  <a:pt x="9784" y="6400"/>
                  <a:pt x="10078" y="6400"/>
                </a:cubicBezTo>
                <a:cubicBezTo>
                  <a:pt x="10372" y="6400"/>
                  <a:pt x="10600" y="5969"/>
                  <a:pt x="10588" y="5439"/>
                </a:cubicBezTo>
                <a:cubicBezTo>
                  <a:pt x="10577" y="4913"/>
                  <a:pt x="10331" y="4487"/>
                  <a:pt x="10040" y="4487"/>
                </a:cubicBezTo>
                <a:close/>
                <a:moveTo>
                  <a:pt x="11245" y="4487"/>
                </a:moveTo>
                <a:cubicBezTo>
                  <a:pt x="10953" y="4487"/>
                  <a:pt x="10727" y="4913"/>
                  <a:pt x="10739" y="5439"/>
                </a:cubicBezTo>
                <a:cubicBezTo>
                  <a:pt x="10751" y="5969"/>
                  <a:pt x="10999" y="6400"/>
                  <a:pt x="11293" y="6400"/>
                </a:cubicBezTo>
                <a:cubicBezTo>
                  <a:pt x="11588" y="6400"/>
                  <a:pt x="11813" y="5969"/>
                  <a:pt x="11799" y="5439"/>
                </a:cubicBezTo>
                <a:cubicBezTo>
                  <a:pt x="11784" y="4913"/>
                  <a:pt x="11537" y="4487"/>
                  <a:pt x="11245" y="4487"/>
                </a:cubicBezTo>
                <a:close/>
                <a:moveTo>
                  <a:pt x="12533" y="4487"/>
                </a:moveTo>
                <a:cubicBezTo>
                  <a:pt x="12242" y="4487"/>
                  <a:pt x="12018" y="4913"/>
                  <a:pt x="12033" y="5439"/>
                </a:cubicBezTo>
                <a:cubicBezTo>
                  <a:pt x="12049" y="5969"/>
                  <a:pt x="12301" y="6400"/>
                  <a:pt x="12595" y="6400"/>
                </a:cubicBezTo>
                <a:cubicBezTo>
                  <a:pt x="12890" y="6400"/>
                  <a:pt x="13112" y="5969"/>
                  <a:pt x="13094" y="5439"/>
                </a:cubicBezTo>
                <a:cubicBezTo>
                  <a:pt x="13075" y="4913"/>
                  <a:pt x="12825" y="4487"/>
                  <a:pt x="12533" y="4487"/>
                </a:cubicBezTo>
                <a:close/>
                <a:moveTo>
                  <a:pt x="13927" y="4487"/>
                </a:moveTo>
                <a:cubicBezTo>
                  <a:pt x="13636" y="4487"/>
                  <a:pt x="13415" y="4913"/>
                  <a:pt x="13434" y="5439"/>
                </a:cubicBezTo>
                <a:cubicBezTo>
                  <a:pt x="13454" y="5969"/>
                  <a:pt x="13709" y="6400"/>
                  <a:pt x="14002" y="6400"/>
                </a:cubicBezTo>
                <a:cubicBezTo>
                  <a:pt x="14296" y="6400"/>
                  <a:pt x="14516" y="5969"/>
                  <a:pt x="14494" y="5439"/>
                </a:cubicBezTo>
                <a:cubicBezTo>
                  <a:pt x="14471" y="4913"/>
                  <a:pt x="14218" y="4487"/>
                  <a:pt x="13927" y="4487"/>
                </a:cubicBezTo>
                <a:close/>
                <a:moveTo>
                  <a:pt x="15215" y="4487"/>
                </a:moveTo>
                <a:cubicBezTo>
                  <a:pt x="14925" y="4487"/>
                  <a:pt x="14707" y="4913"/>
                  <a:pt x="14730" y="5439"/>
                </a:cubicBezTo>
                <a:cubicBezTo>
                  <a:pt x="14753" y="5969"/>
                  <a:pt x="15010" y="6400"/>
                  <a:pt x="15303" y="6400"/>
                </a:cubicBezTo>
                <a:cubicBezTo>
                  <a:pt x="15597" y="6400"/>
                  <a:pt x="15815" y="5969"/>
                  <a:pt x="15789" y="5439"/>
                </a:cubicBezTo>
                <a:cubicBezTo>
                  <a:pt x="15763" y="4913"/>
                  <a:pt x="15506" y="4487"/>
                  <a:pt x="15215" y="4487"/>
                </a:cubicBezTo>
                <a:close/>
                <a:moveTo>
                  <a:pt x="16504" y="4487"/>
                </a:moveTo>
                <a:cubicBezTo>
                  <a:pt x="16212" y="4487"/>
                  <a:pt x="15998" y="4913"/>
                  <a:pt x="16024" y="5439"/>
                </a:cubicBezTo>
                <a:cubicBezTo>
                  <a:pt x="16050" y="5969"/>
                  <a:pt x="16310" y="6400"/>
                  <a:pt x="16605" y="6400"/>
                </a:cubicBezTo>
                <a:cubicBezTo>
                  <a:pt x="16898" y="6400"/>
                  <a:pt x="17114" y="5969"/>
                  <a:pt x="17084" y="5439"/>
                </a:cubicBezTo>
                <a:cubicBezTo>
                  <a:pt x="17055" y="4913"/>
                  <a:pt x="16795" y="4487"/>
                  <a:pt x="16504" y="4487"/>
                </a:cubicBezTo>
                <a:close/>
                <a:moveTo>
                  <a:pt x="17793" y="4487"/>
                </a:moveTo>
                <a:cubicBezTo>
                  <a:pt x="17501" y="4487"/>
                  <a:pt x="17289" y="4913"/>
                  <a:pt x="17319" y="5439"/>
                </a:cubicBezTo>
                <a:cubicBezTo>
                  <a:pt x="17349" y="5969"/>
                  <a:pt x="17612" y="6400"/>
                  <a:pt x="17907" y="6400"/>
                </a:cubicBezTo>
                <a:cubicBezTo>
                  <a:pt x="18201" y="6400"/>
                  <a:pt x="18412" y="5969"/>
                  <a:pt x="18379" y="5439"/>
                </a:cubicBezTo>
                <a:cubicBezTo>
                  <a:pt x="18346" y="4913"/>
                  <a:pt x="18084" y="4487"/>
                  <a:pt x="17793" y="4487"/>
                </a:cubicBezTo>
                <a:close/>
                <a:moveTo>
                  <a:pt x="19082" y="4487"/>
                </a:moveTo>
                <a:cubicBezTo>
                  <a:pt x="18791" y="4487"/>
                  <a:pt x="18581" y="4913"/>
                  <a:pt x="18614" y="5439"/>
                </a:cubicBezTo>
                <a:cubicBezTo>
                  <a:pt x="18648" y="5969"/>
                  <a:pt x="18915" y="6400"/>
                  <a:pt x="19209" y="6400"/>
                </a:cubicBezTo>
                <a:cubicBezTo>
                  <a:pt x="19502" y="6400"/>
                  <a:pt x="19712" y="5969"/>
                  <a:pt x="19675" y="5439"/>
                </a:cubicBezTo>
                <a:cubicBezTo>
                  <a:pt x="19639" y="4913"/>
                  <a:pt x="19373" y="4487"/>
                  <a:pt x="19082" y="4487"/>
                </a:cubicBezTo>
                <a:close/>
                <a:moveTo>
                  <a:pt x="20391" y="4487"/>
                </a:moveTo>
                <a:cubicBezTo>
                  <a:pt x="20100" y="4487"/>
                  <a:pt x="19894" y="4913"/>
                  <a:pt x="19931" y="5439"/>
                </a:cubicBezTo>
                <a:cubicBezTo>
                  <a:pt x="19968" y="5969"/>
                  <a:pt x="20236" y="6400"/>
                  <a:pt x="20530" y="6400"/>
                </a:cubicBezTo>
                <a:cubicBezTo>
                  <a:pt x="20824" y="6400"/>
                  <a:pt x="21031" y="5969"/>
                  <a:pt x="20991" y="5439"/>
                </a:cubicBezTo>
                <a:cubicBezTo>
                  <a:pt x="20951" y="4913"/>
                  <a:pt x="20683" y="4487"/>
                  <a:pt x="20391" y="4487"/>
                </a:cubicBezTo>
                <a:close/>
                <a:moveTo>
                  <a:pt x="2234" y="6793"/>
                </a:moveTo>
                <a:cubicBezTo>
                  <a:pt x="1939" y="6793"/>
                  <a:pt x="1690" y="7228"/>
                  <a:pt x="1678" y="7767"/>
                </a:cubicBezTo>
                <a:cubicBezTo>
                  <a:pt x="1665" y="8309"/>
                  <a:pt x="1896" y="8752"/>
                  <a:pt x="2194" y="8752"/>
                </a:cubicBezTo>
                <a:cubicBezTo>
                  <a:pt x="2492" y="8752"/>
                  <a:pt x="2741" y="8309"/>
                  <a:pt x="2751" y="7767"/>
                </a:cubicBezTo>
                <a:cubicBezTo>
                  <a:pt x="2760" y="7228"/>
                  <a:pt x="2528" y="6793"/>
                  <a:pt x="2234" y="6793"/>
                </a:cubicBezTo>
                <a:close/>
                <a:moveTo>
                  <a:pt x="4768" y="6793"/>
                </a:moveTo>
                <a:cubicBezTo>
                  <a:pt x="4473" y="6793"/>
                  <a:pt x="4229" y="7228"/>
                  <a:pt x="4223" y="7767"/>
                </a:cubicBezTo>
                <a:cubicBezTo>
                  <a:pt x="4218" y="8309"/>
                  <a:pt x="4455" y="8752"/>
                  <a:pt x="4753" y="8752"/>
                </a:cubicBezTo>
                <a:cubicBezTo>
                  <a:pt x="5050" y="8752"/>
                  <a:pt x="5294" y="8309"/>
                  <a:pt x="5296" y="7767"/>
                </a:cubicBezTo>
                <a:cubicBezTo>
                  <a:pt x="5299" y="7228"/>
                  <a:pt x="5063" y="6793"/>
                  <a:pt x="4768" y="6793"/>
                </a:cubicBezTo>
                <a:close/>
                <a:moveTo>
                  <a:pt x="6076" y="6793"/>
                </a:moveTo>
                <a:cubicBezTo>
                  <a:pt x="5782" y="6793"/>
                  <a:pt x="5541" y="7228"/>
                  <a:pt x="5539" y="7767"/>
                </a:cubicBezTo>
                <a:cubicBezTo>
                  <a:pt x="5537" y="8309"/>
                  <a:pt x="5778" y="8752"/>
                  <a:pt x="6075" y="8752"/>
                </a:cubicBezTo>
                <a:cubicBezTo>
                  <a:pt x="6372" y="8752"/>
                  <a:pt x="6613" y="8309"/>
                  <a:pt x="6612" y="7767"/>
                </a:cubicBezTo>
                <a:cubicBezTo>
                  <a:pt x="6611" y="7228"/>
                  <a:pt x="6371" y="6793"/>
                  <a:pt x="6076" y="6793"/>
                </a:cubicBezTo>
                <a:close/>
                <a:moveTo>
                  <a:pt x="7386" y="6793"/>
                </a:moveTo>
                <a:cubicBezTo>
                  <a:pt x="7091" y="6793"/>
                  <a:pt x="6853" y="7228"/>
                  <a:pt x="6855" y="7767"/>
                </a:cubicBezTo>
                <a:cubicBezTo>
                  <a:pt x="6856" y="8309"/>
                  <a:pt x="7099" y="8752"/>
                  <a:pt x="7397" y="8752"/>
                </a:cubicBezTo>
                <a:cubicBezTo>
                  <a:pt x="7694" y="8752"/>
                  <a:pt x="7932" y="8309"/>
                  <a:pt x="7928" y="7767"/>
                </a:cubicBezTo>
                <a:cubicBezTo>
                  <a:pt x="7923" y="7228"/>
                  <a:pt x="7680" y="6793"/>
                  <a:pt x="7386" y="6793"/>
                </a:cubicBezTo>
                <a:close/>
                <a:moveTo>
                  <a:pt x="10089" y="6793"/>
                </a:moveTo>
                <a:cubicBezTo>
                  <a:pt x="9795" y="6793"/>
                  <a:pt x="9562" y="7228"/>
                  <a:pt x="9571" y="7767"/>
                </a:cubicBezTo>
                <a:cubicBezTo>
                  <a:pt x="9580" y="8309"/>
                  <a:pt x="9829" y="8752"/>
                  <a:pt x="10127" y="8752"/>
                </a:cubicBezTo>
                <a:cubicBezTo>
                  <a:pt x="10425" y="8752"/>
                  <a:pt x="10656" y="8309"/>
                  <a:pt x="10644" y="7767"/>
                </a:cubicBezTo>
                <a:cubicBezTo>
                  <a:pt x="10632" y="7228"/>
                  <a:pt x="10384" y="6793"/>
                  <a:pt x="10089" y="6793"/>
                </a:cubicBezTo>
                <a:close/>
                <a:moveTo>
                  <a:pt x="11399" y="6793"/>
                </a:moveTo>
                <a:cubicBezTo>
                  <a:pt x="11104" y="6793"/>
                  <a:pt x="10875" y="7228"/>
                  <a:pt x="10887" y="7767"/>
                </a:cubicBezTo>
                <a:cubicBezTo>
                  <a:pt x="10900" y="8309"/>
                  <a:pt x="11152" y="8752"/>
                  <a:pt x="11450" y="8752"/>
                </a:cubicBezTo>
                <a:cubicBezTo>
                  <a:pt x="11747" y="8752"/>
                  <a:pt x="11976" y="8309"/>
                  <a:pt x="11960" y="7767"/>
                </a:cubicBezTo>
                <a:cubicBezTo>
                  <a:pt x="11945" y="7228"/>
                  <a:pt x="11693" y="6793"/>
                  <a:pt x="11399" y="6793"/>
                </a:cubicBezTo>
                <a:close/>
                <a:moveTo>
                  <a:pt x="12708" y="6793"/>
                </a:moveTo>
                <a:cubicBezTo>
                  <a:pt x="12413" y="6793"/>
                  <a:pt x="12187" y="7228"/>
                  <a:pt x="12203" y="7767"/>
                </a:cubicBezTo>
                <a:cubicBezTo>
                  <a:pt x="12219" y="8309"/>
                  <a:pt x="12474" y="8752"/>
                  <a:pt x="12772" y="8752"/>
                </a:cubicBezTo>
                <a:cubicBezTo>
                  <a:pt x="13069" y="8752"/>
                  <a:pt x="13295" y="8309"/>
                  <a:pt x="13276" y="7767"/>
                </a:cubicBezTo>
                <a:cubicBezTo>
                  <a:pt x="13257" y="7228"/>
                  <a:pt x="13002" y="6793"/>
                  <a:pt x="12708" y="6793"/>
                </a:cubicBezTo>
                <a:close/>
                <a:moveTo>
                  <a:pt x="14017" y="6793"/>
                </a:moveTo>
                <a:cubicBezTo>
                  <a:pt x="13723" y="6793"/>
                  <a:pt x="13500" y="7228"/>
                  <a:pt x="13519" y="7767"/>
                </a:cubicBezTo>
                <a:cubicBezTo>
                  <a:pt x="13539" y="8309"/>
                  <a:pt x="13797" y="8752"/>
                  <a:pt x="14094" y="8752"/>
                </a:cubicBezTo>
                <a:cubicBezTo>
                  <a:pt x="14392" y="8752"/>
                  <a:pt x="14614" y="8309"/>
                  <a:pt x="14591" y="7767"/>
                </a:cubicBezTo>
                <a:cubicBezTo>
                  <a:pt x="14568" y="7228"/>
                  <a:pt x="14312" y="6793"/>
                  <a:pt x="14017" y="6793"/>
                </a:cubicBezTo>
                <a:close/>
                <a:moveTo>
                  <a:pt x="15326" y="6793"/>
                </a:moveTo>
                <a:cubicBezTo>
                  <a:pt x="15033" y="6793"/>
                  <a:pt x="14812" y="7228"/>
                  <a:pt x="14836" y="7767"/>
                </a:cubicBezTo>
                <a:cubicBezTo>
                  <a:pt x="14859" y="8309"/>
                  <a:pt x="15120" y="8752"/>
                  <a:pt x="15417" y="8752"/>
                </a:cubicBezTo>
                <a:cubicBezTo>
                  <a:pt x="15714" y="8752"/>
                  <a:pt x="15934" y="8309"/>
                  <a:pt x="15908" y="7767"/>
                </a:cubicBezTo>
                <a:cubicBezTo>
                  <a:pt x="15882" y="7228"/>
                  <a:pt x="15622" y="6793"/>
                  <a:pt x="15326" y="6793"/>
                </a:cubicBezTo>
                <a:close/>
                <a:moveTo>
                  <a:pt x="16637" y="6793"/>
                </a:moveTo>
                <a:cubicBezTo>
                  <a:pt x="16342" y="6793"/>
                  <a:pt x="16124" y="7228"/>
                  <a:pt x="16151" y="7767"/>
                </a:cubicBezTo>
                <a:cubicBezTo>
                  <a:pt x="16178" y="8309"/>
                  <a:pt x="16442" y="8752"/>
                  <a:pt x="16740" y="8752"/>
                </a:cubicBezTo>
                <a:cubicBezTo>
                  <a:pt x="17037" y="8752"/>
                  <a:pt x="17254" y="8309"/>
                  <a:pt x="17224" y="7767"/>
                </a:cubicBezTo>
                <a:cubicBezTo>
                  <a:pt x="17194" y="7228"/>
                  <a:pt x="16931" y="6793"/>
                  <a:pt x="16637" y="6793"/>
                </a:cubicBezTo>
                <a:close/>
                <a:moveTo>
                  <a:pt x="17946" y="6793"/>
                </a:moveTo>
                <a:cubicBezTo>
                  <a:pt x="17652" y="6793"/>
                  <a:pt x="17437" y="7228"/>
                  <a:pt x="17468" y="7767"/>
                </a:cubicBezTo>
                <a:cubicBezTo>
                  <a:pt x="17498" y="8309"/>
                  <a:pt x="17765" y="8752"/>
                  <a:pt x="18063" y="8752"/>
                </a:cubicBezTo>
                <a:cubicBezTo>
                  <a:pt x="18360" y="8752"/>
                  <a:pt x="18574" y="8309"/>
                  <a:pt x="18540" y="7767"/>
                </a:cubicBezTo>
                <a:cubicBezTo>
                  <a:pt x="18506" y="7228"/>
                  <a:pt x="18241" y="6793"/>
                  <a:pt x="17946" y="6793"/>
                </a:cubicBezTo>
                <a:close/>
                <a:moveTo>
                  <a:pt x="19236" y="6793"/>
                </a:moveTo>
                <a:cubicBezTo>
                  <a:pt x="18942" y="6793"/>
                  <a:pt x="18729" y="7228"/>
                  <a:pt x="18763" y="7767"/>
                </a:cubicBezTo>
                <a:cubicBezTo>
                  <a:pt x="18797" y="8309"/>
                  <a:pt x="19068" y="8752"/>
                  <a:pt x="19366" y="8752"/>
                </a:cubicBezTo>
                <a:cubicBezTo>
                  <a:pt x="19663" y="8752"/>
                  <a:pt x="19874" y="8309"/>
                  <a:pt x="19836" y="7767"/>
                </a:cubicBezTo>
                <a:cubicBezTo>
                  <a:pt x="19800" y="7228"/>
                  <a:pt x="19530" y="6793"/>
                  <a:pt x="19236" y="6793"/>
                </a:cubicBezTo>
                <a:close/>
                <a:moveTo>
                  <a:pt x="20545" y="6793"/>
                </a:moveTo>
                <a:cubicBezTo>
                  <a:pt x="20250" y="6793"/>
                  <a:pt x="20042" y="7228"/>
                  <a:pt x="20080" y="7767"/>
                </a:cubicBezTo>
                <a:cubicBezTo>
                  <a:pt x="20118" y="8309"/>
                  <a:pt x="20389" y="8752"/>
                  <a:pt x="20687" y="8752"/>
                </a:cubicBezTo>
                <a:cubicBezTo>
                  <a:pt x="20985" y="8752"/>
                  <a:pt x="21193" y="8309"/>
                  <a:pt x="21152" y="7767"/>
                </a:cubicBezTo>
                <a:cubicBezTo>
                  <a:pt x="21111" y="7228"/>
                  <a:pt x="20839" y="6793"/>
                  <a:pt x="20545" y="6793"/>
                </a:cubicBezTo>
                <a:close/>
                <a:moveTo>
                  <a:pt x="869" y="9223"/>
                </a:moveTo>
                <a:cubicBezTo>
                  <a:pt x="570" y="9223"/>
                  <a:pt x="315" y="9668"/>
                  <a:pt x="298" y="10221"/>
                </a:cubicBezTo>
                <a:cubicBezTo>
                  <a:pt x="282" y="10776"/>
                  <a:pt x="513" y="11229"/>
                  <a:pt x="814" y="11229"/>
                </a:cubicBezTo>
                <a:cubicBezTo>
                  <a:pt x="1116" y="11229"/>
                  <a:pt x="1371" y="10776"/>
                  <a:pt x="1385" y="10221"/>
                </a:cubicBezTo>
                <a:cubicBezTo>
                  <a:pt x="1398" y="9668"/>
                  <a:pt x="1167" y="9223"/>
                  <a:pt x="869" y="9223"/>
                </a:cubicBezTo>
                <a:close/>
                <a:moveTo>
                  <a:pt x="2199" y="9223"/>
                </a:moveTo>
                <a:cubicBezTo>
                  <a:pt x="1900" y="9223"/>
                  <a:pt x="1648" y="9668"/>
                  <a:pt x="1635" y="10221"/>
                </a:cubicBezTo>
                <a:cubicBezTo>
                  <a:pt x="1622" y="10776"/>
                  <a:pt x="1856" y="11229"/>
                  <a:pt x="2158" y="11229"/>
                </a:cubicBezTo>
                <a:cubicBezTo>
                  <a:pt x="2459" y="11229"/>
                  <a:pt x="2712" y="10776"/>
                  <a:pt x="2721" y="10221"/>
                </a:cubicBezTo>
                <a:cubicBezTo>
                  <a:pt x="2731" y="9668"/>
                  <a:pt x="2497" y="9223"/>
                  <a:pt x="2199" y="9223"/>
                </a:cubicBezTo>
                <a:close/>
                <a:moveTo>
                  <a:pt x="4837" y="9223"/>
                </a:moveTo>
                <a:cubicBezTo>
                  <a:pt x="4539" y="9223"/>
                  <a:pt x="4293" y="9668"/>
                  <a:pt x="4287" y="10221"/>
                </a:cubicBezTo>
                <a:cubicBezTo>
                  <a:pt x="4282" y="10776"/>
                  <a:pt x="4522" y="11229"/>
                  <a:pt x="4823" y="11229"/>
                </a:cubicBezTo>
                <a:cubicBezTo>
                  <a:pt x="5124" y="11229"/>
                  <a:pt x="5371" y="10776"/>
                  <a:pt x="5373" y="10221"/>
                </a:cubicBezTo>
                <a:cubicBezTo>
                  <a:pt x="5376" y="9668"/>
                  <a:pt x="5136" y="9223"/>
                  <a:pt x="4837" y="9223"/>
                </a:cubicBezTo>
                <a:close/>
                <a:moveTo>
                  <a:pt x="6167" y="9223"/>
                </a:moveTo>
                <a:cubicBezTo>
                  <a:pt x="5868" y="9223"/>
                  <a:pt x="5626" y="9668"/>
                  <a:pt x="5624" y="10221"/>
                </a:cubicBezTo>
                <a:cubicBezTo>
                  <a:pt x="5622" y="10776"/>
                  <a:pt x="5865" y="11229"/>
                  <a:pt x="6166" y="11229"/>
                </a:cubicBezTo>
                <a:cubicBezTo>
                  <a:pt x="6468" y="11229"/>
                  <a:pt x="6711" y="10776"/>
                  <a:pt x="6710" y="10221"/>
                </a:cubicBezTo>
                <a:cubicBezTo>
                  <a:pt x="6708" y="9668"/>
                  <a:pt x="6466" y="9223"/>
                  <a:pt x="6167" y="9223"/>
                </a:cubicBezTo>
                <a:close/>
                <a:moveTo>
                  <a:pt x="7497" y="9223"/>
                </a:moveTo>
                <a:cubicBezTo>
                  <a:pt x="7200" y="9223"/>
                  <a:pt x="6959" y="9668"/>
                  <a:pt x="6961" y="10221"/>
                </a:cubicBezTo>
                <a:cubicBezTo>
                  <a:pt x="6963" y="10776"/>
                  <a:pt x="7209" y="11229"/>
                  <a:pt x="7510" y="11229"/>
                </a:cubicBezTo>
                <a:cubicBezTo>
                  <a:pt x="7812" y="11229"/>
                  <a:pt x="8051" y="10776"/>
                  <a:pt x="8046" y="10221"/>
                </a:cubicBezTo>
                <a:cubicBezTo>
                  <a:pt x="8041" y="9668"/>
                  <a:pt x="7796" y="9223"/>
                  <a:pt x="7497" y="9223"/>
                </a:cubicBezTo>
                <a:close/>
                <a:moveTo>
                  <a:pt x="8806" y="9223"/>
                </a:moveTo>
                <a:cubicBezTo>
                  <a:pt x="8508" y="9223"/>
                  <a:pt x="8271" y="9668"/>
                  <a:pt x="8277" y="10221"/>
                </a:cubicBezTo>
                <a:cubicBezTo>
                  <a:pt x="8282" y="10776"/>
                  <a:pt x="8531" y="11229"/>
                  <a:pt x="8832" y="11229"/>
                </a:cubicBezTo>
                <a:cubicBezTo>
                  <a:pt x="9134" y="11229"/>
                  <a:pt x="9371" y="10776"/>
                  <a:pt x="9362" y="10221"/>
                </a:cubicBezTo>
                <a:cubicBezTo>
                  <a:pt x="9353" y="9668"/>
                  <a:pt x="9105" y="9223"/>
                  <a:pt x="8806" y="9223"/>
                </a:cubicBezTo>
                <a:close/>
                <a:moveTo>
                  <a:pt x="10137" y="9223"/>
                </a:moveTo>
                <a:cubicBezTo>
                  <a:pt x="9839" y="9223"/>
                  <a:pt x="9604" y="9668"/>
                  <a:pt x="9613" y="10221"/>
                </a:cubicBezTo>
                <a:cubicBezTo>
                  <a:pt x="9623" y="10776"/>
                  <a:pt x="9876" y="11229"/>
                  <a:pt x="10176" y="11229"/>
                </a:cubicBezTo>
                <a:cubicBezTo>
                  <a:pt x="10478" y="11229"/>
                  <a:pt x="10712" y="10776"/>
                  <a:pt x="10700" y="10221"/>
                </a:cubicBezTo>
                <a:cubicBezTo>
                  <a:pt x="10687" y="9668"/>
                  <a:pt x="10436" y="9223"/>
                  <a:pt x="10137" y="9223"/>
                </a:cubicBezTo>
                <a:close/>
                <a:moveTo>
                  <a:pt x="11468" y="9223"/>
                </a:moveTo>
                <a:cubicBezTo>
                  <a:pt x="11170" y="9223"/>
                  <a:pt x="10938" y="9668"/>
                  <a:pt x="10951" y="10221"/>
                </a:cubicBezTo>
                <a:cubicBezTo>
                  <a:pt x="10964" y="10776"/>
                  <a:pt x="11220" y="11229"/>
                  <a:pt x="11521" y="11229"/>
                </a:cubicBezTo>
                <a:cubicBezTo>
                  <a:pt x="11821" y="11229"/>
                  <a:pt x="12053" y="10776"/>
                  <a:pt x="12037" y="10221"/>
                </a:cubicBezTo>
                <a:cubicBezTo>
                  <a:pt x="12021" y="9668"/>
                  <a:pt x="11766" y="9223"/>
                  <a:pt x="11468" y="9223"/>
                </a:cubicBezTo>
                <a:close/>
                <a:moveTo>
                  <a:pt x="12777" y="9223"/>
                </a:moveTo>
                <a:cubicBezTo>
                  <a:pt x="12479" y="9223"/>
                  <a:pt x="12250" y="9668"/>
                  <a:pt x="12267" y="10221"/>
                </a:cubicBezTo>
                <a:cubicBezTo>
                  <a:pt x="12283" y="10776"/>
                  <a:pt x="12541" y="11229"/>
                  <a:pt x="12843" y="11229"/>
                </a:cubicBezTo>
                <a:cubicBezTo>
                  <a:pt x="13144" y="11229"/>
                  <a:pt x="13373" y="10776"/>
                  <a:pt x="13353" y="10221"/>
                </a:cubicBezTo>
                <a:cubicBezTo>
                  <a:pt x="13333" y="9668"/>
                  <a:pt x="13075" y="9223"/>
                  <a:pt x="12777" y="9223"/>
                </a:cubicBezTo>
                <a:close/>
                <a:moveTo>
                  <a:pt x="14107" y="9223"/>
                </a:moveTo>
                <a:cubicBezTo>
                  <a:pt x="13809" y="9223"/>
                  <a:pt x="13584" y="9668"/>
                  <a:pt x="13604" y="10221"/>
                </a:cubicBezTo>
                <a:cubicBezTo>
                  <a:pt x="13625" y="10776"/>
                  <a:pt x="13886" y="11229"/>
                  <a:pt x="14186" y="11229"/>
                </a:cubicBezTo>
                <a:cubicBezTo>
                  <a:pt x="14488" y="11229"/>
                  <a:pt x="14713" y="10776"/>
                  <a:pt x="14689" y="10221"/>
                </a:cubicBezTo>
                <a:cubicBezTo>
                  <a:pt x="14666" y="9668"/>
                  <a:pt x="14406" y="9223"/>
                  <a:pt x="14107" y="9223"/>
                </a:cubicBezTo>
                <a:close/>
                <a:moveTo>
                  <a:pt x="15439" y="9223"/>
                </a:moveTo>
                <a:cubicBezTo>
                  <a:pt x="15141" y="9223"/>
                  <a:pt x="14918" y="9668"/>
                  <a:pt x="14942" y="10221"/>
                </a:cubicBezTo>
                <a:cubicBezTo>
                  <a:pt x="14966" y="10776"/>
                  <a:pt x="15230" y="11229"/>
                  <a:pt x="15531" y="11229"/>
                </a:cubicBezTo>
                <a:cubicBezTo>
                  <a:pt x="15832" y="11229"/>
                  <a:pt x="16055" y="10776"/>
                  <a:pt x="16027" y="10221"/>
                </a:cubicBezTo>
                <a:cubicBezTo>
                  <a:pt x="16000" y="9668"/>
                  <a:pt x="15737" y="9223"/>
                  <a:pt x="15439" y="9223"/>
                </a:cubicBezTo>
                <a:close/>
                <a:moveTo>
                  <a:pt x="16748" y="9223"/>
                </a:moveTo>
                <a:cubicBezTo>
                  <a:pt x="16449" y="9223"/>
                  <a:pt x="16231" y="9668"/>
                  <a:pt x="16258" y="10221"/>
                </a:cubicBezTo>
                <a:cubicBezTo>
                  <a:pt x="16286" y="10776"/>
                  <a:pt x="16553" y="11229"/>
                  <a:pt x="16854" y="11229"/>
                </a:cubicBezTo>
                <a:cubicBezTo>
                  <a:pt x="17155" y="11229"/>
                  <a:pt x="17374" y="10776"/>
                  <a:pt x="17344" y="10221"/>
                </a:cubicBezTo>
                <a:cubicBezTo>
                  <a:pt x="17313" y="9668"/>
                  <a:pt x="17046" y="9223"/>
                  <a:pt x="16748" y="9223"/>
                </a:cubicBezTo>
                <a:close/>
                <a:moveTo>
                  <a:pt x="18079" y="9223"/>
                </a:moveTo>
                <a:cubicBezTo>
                  <a:pt x="17781" y="9223"/>
                  <a:pt x="17564" y="9668"/>
                  <a:pt x="17596" y="10221"/>
                </a:cubicBezTo>
                <a:cubicBezTo>
                  <a:pt x="17627" y="10776"/>
                  <a:pt x="17897" y="11229"/>
                  <a:pt x="18198" y="11229"/>
                </a:cubicBezTo>
                <a:cubicBezTo>
                  <a:pt x="18500" y="11229"/>
                  <a:pt x="18715" y="10776"/>
                  <a:pt x="18681" y="10221"/>
                </a:cubicBezTo>
                <a:cubicBezTo>
                  <a:pt x="18646" y="9668"/>
                  <a:pt x="18377" y="9223"/>
                  <a:pt x="18079" y="9223"/>
                </a:cubicBezTo>
                <a:close/>
                <a:moveTo>
                  <a:pt x="19411" y="9223"/>
                </a:moveTo>
                <a:cubicBezTo>
                  <a:pt x="19112" y="9223"/>
                  <a:pt x="18898" y="9668"/>
                  <a:pt x="18933" y="10221"/>
                </a:cubicBezTo>
                <a:cubicBezTo>
                  <a:pt x="18968" y="10776"/>
                  <a:pt x="19242" y="11229"/>
                  <a:pt x="19543" y="11229"/>
                </a:cubicBezTo>
                <a:cubicBezTo>
                  <a:pt x="19844" y="11229"/>
                  <a:pt x="20058" y="10776"/>
                  <a:pt x="20019" y="10221"/>
                </a:cubicBezTo>
                <a:cubicBezTo>
                  <a:pt x="19981" y="9668"/>
                  <a:pt x="19708" y="9223"/>
                  <a:pt x="19411" y="9223"/>
                </a:cubicBezTo>
                <a:close/>
                <a:moveTo>
                  <a:pt x="20720" y="9223"/>
                </a:moveTo>
                <a:cubicBezTo>
                  <a:pt x="20421" y="9223"/>
                  <a:pt x="20211" y="9668"/>
                  <a:pt x="20250" y="10221"/>
                </a:cubicBezTo>
                <a:cubicBezTo>
                  <a:pt x="20289" y="10776"/>
                  <a:pt x="20564" y="11229"/>
                  <a:pt x="20866" y="11229"/>
                </a:cubicBezTo>
                <a:cubicBezTo>
                  <a:pt x="21167" y="11229"/>
                  <a:pt x="21377" y="10776"/>
                  <a:pt x="21335" y="10221"/>
                </a:cubicBezTo>
                <a:cubicBezTo>
                  <a:pt x="21294" y="9668"/>
                  <a:pt x="21018" y="9223"/>
                  <a:pt x="20720" y="9223"/>
                </a:cubicBezTo>
                <a:close/>
                <a:moveTo>
                  <a:pt x="791" y="11654"/>
                </a:moveTo>
                <a:cubicBezTo>
                  <a:pt x="489" y="11654"/>
                  <a:pt x="230" y="12110"/>
                  <a:pt x="213" y="12676"/>
                </a:cubicBezTo>
                <a:cubicBezTo>
                  <a:pt x="197" y="13246"/>
                  <a:pt x="430" y="13709"/>
                  <a:pt x="735" y="13709"/>
                </a:cubicBezTo>
                <a:cubicBezTo>
                  <a:pt x="1040" y="13709"/>
                  <a:pt x="1299" y="13246"/>
                  <a:pt x="1313" y="12676"/>
                </a:cubicBezTo>
                <a:cubicBezTo>
                  <a:pt x="1327" y="12110"/>
                  <a:pt x="1093" y="11654"/>
                  <a:pt x="791" y="11654"/>
                </a:cubicBezTo>
                <a:close/>
                <a:moveTo>
                  <a:pt x="3472" y="11654"/>
                </a:moveTo>
                <a:cubicBezTo>
                  <a:pt x="3170" y="11654"/>
                  <a:pt x="2917" y="12110"/>
                  <a:pt x="2908" y="12676"/>
                </a:cubicBezTo>
                <a:cubicBezTo>
                  <a:pt x="2898" y="13246"/>
                  <a:pt x="3139" y="13709"/>
                  <a:pt x="3444" y="13709"/>
                </a:cubicBezTo>
                <a:cubicBezTo>
                  <a:pt x="3749" y="13709"/>
                  <a:pt x="4002" y="13246"/>
                  <a:pt x="4008" y="12676"/>
                </a:cubicBezTo>
                <a:cubicBezTo>
                  <a:pt x="4014" y="12110"/>
                  <a:pt x="3774" y="11654"/>
                  <a:pt x="3472" y="11654"/>
                </a:cubicBezTo>
                <a:close/>
                <a:moveTo>
                  <a:pt x="4823" y="11654"/>
                </a:moveTo>
                <a:cubicBezTo>
                  <a:pt x="4521" y="11654"/>
                  <a:pt x="4271" y="12110"/>
                  <a:pt x="4266" y="12676"/>
                </a:cubicBezTo>
                <a:cubicBezTo>
                  <a:pt x="4260" y="13246"/>
                  <a:pt x="4503" y="13709"/>
                  <a:pt x="4808" y="13709"/>
                </a:cubicBezTo>
                <a:cubicBezTo>
                  <a:pt x="5114" y="13709"/>
                  <a:pt x="5362" y="13246"/>
                  <a:pt x="5365" y="12676"/>
                </a:cubicBezTo>
                <a:cubicBezTo>
                  <a:pt x="5368" y="12110"/>
                  <a:pt x="5125" y="11654"/>
                  <a:pt x="4823" y="11654"/>
                </a:cubicBezTo>
                <a:close/>
                <a:moveTo>
                  <a:pt x="6153" y="11654"/>
                </a:moveTo>
                <a:cubicBezTo>
                  <a:pt x="5850" y="11654"/>
                  <a:pt x="5605" y="12110"/>
                  <a:pt x="5603" y="12676"/>
                </a:cubicBezTo>
                <a:cubicBezTo>
                  <a:pt x="5601" y="13246"/>
                  <a:pt x="5847" y="13709"/>
                  <a:pt x="6152" y="13709"/>
                </a:cubicBezTo>
                <a:cubicBezTo>
                  <a:pt x="6457" y="13709"/>
                  <a:pt x="6703" y="13246"/>
                  <a:pt x="6702" y="12676"/>
                </a:cubicBezTo>
                <a:cubicBezTo>
                  <a:pt x="6700" y="12110"/>
                  <a:pt x="6455" y="11654"/>
                  <a:pt x="6153" y="11654"/>
                </a:cubicBezTo>
                <a:close/>
                <a:moveTo>
                  <a:pt x="7504" y="11654"/>
                </a:moveTo>
                <a:cubicBezTo>
                  <a:pt x="7203" y="11654"/>
                  <a:pt x="6959" y="12110"/>
                  <a:pt x="6961" y="12676"/>
                </a:cubicBezTo>
                <a:cubicBezTo>
                  <a:pt x="6963" y="13246"/>
                  <a:pt x="7212" y="13709"/>
                  <a:pt x="7517" y="13709"/>
                </a:cubicBezTo>
                <a:cubicBezTo>
                  <a:pt x="7822" y="13709"/>
                  <a:pt x="8065" y="13246"/>
                  <a:pt x="8060" y="12676"/>
                </a:cubicBezTo>
                <a:cubicBezTo>
                  <a:pt x="8055" y="12110"/>
                  <a:pt x="7806" y="11654"/>
                  <a:pt x="7504" y="11654"/>
                </a:cubicBezTo>
                <a:close/>
                <a:moveTo>
                  <a:pt x="8834" y="11654"/>
                </a:moveTo>
                <a:cubicBezTo>
                  <a:pt x="8532" y="11654"/>
                  <a:pt x="8292" y="12110"/>
                  <a:pt x="8298" y="12676"/>
                </a:cubicBezTo>
                <a:cubicBezTo>
                  <a:pt x="8304" y="13246"/>
                  <a:pt x="8556" y="13709"/>
                  <a:pt x="8861" y="13709"/>
                </a:cubicBezTo>
                <a:cubicBezTo>
                  <a:pt x="9166" y="13709"/>
                  <a:pt x="9406" y="13246"/>
                  <a:pt x="9397" y="12676"/>
                </a:cubicBezTo>
                <a:cubicBezTo>
                  <a:pt x="9388" y="12110"/>
                  <a:pt x="9136" y="11654"/>
                  <a:pt x="8834" y="11654"/>
                </a:cubicBezTo>
                <a:close/>
                <a:moveTo>
                  <a:pt x="10186" y="11654"/>
                </a:moveTo>
                <a:cubicBezTo>
                  <a:pt x="9884" y="11654"/>
                  <a:pt x="9647" y="12110"/>
                  <a:pt x="9656" y="12676"/>
                </a:cubicBezTo>
                <a:cubicBezTo>
                  <a:pt x="9666" y="13246"/>
                  <a:pt x="9921" y="13709"/>
                  <a:pt x="10226" y="13709"/>
                </a:cubicBezTo>
                <a:cubicBezTo>
                  <a:pt x="10531" y="13709"/>
                  <a:pt x="10769" y="13246"/>
                  <a:pt x="10756" y="12676"/>
                </a:cubicBezTo>
                <a:cubicBezTo>
                  <a:pt x="10743" y="12110"/>
                  <a:pt x="10488" y="11654"/>
                  <a:pt x="10186" y="11654"/>
                </a:cubicBezTo>
                <a:close/>
                <a:moveTo>
                  <a:pt x="11517" y="11654"/>
                </a:moveTo>
                <a:cubicBezTo>
                  <a:pt x="11215" y="11654"/>
                  <a:pt x="10980" y="12110"/>
                  <a:pt x="10993" y="12676"/>
                </a:cubicBezTo>
                <a:cubicBezTo>
                  <a:pt x="11007" y="13246"/>
                  <a:pt x="11266" y="13709"/>
                  <a:pt x="11570" y="13709"/>
                </a:cubicBezTo>
                <a:cubicBezTo>
                  <a:pt x="11875" y="13709"/>
                  <a:pt x="12109" y="13246"/>
                  <a:pt x="12093" y="12676"/>
                </a:cubicBezTo>
                <a:cubicBezTo>
                  <a:pt x="12077" y="12110"/>
                  <a:pt x="11818" y="11654"/>
                  <a:pt x="11517" y="11654"/>
                </a:cubicBezTo>
                <a:close/>
                <a:moveTo>
                  <a:pt x="12868" y="11654"/>
                </a:moveTo>
                <a:cubicBezTo>
                  <a:pt x="12566" y="11654"/>
                  <a:pt x="12334" y="12110"/>
                  <a:pt x="12352" y="12676"/>
                </a:cubicBezTo>
                <a:cubicBezTo>
                  <a:pt x="12369" y="13246"/>
                  <a:pt x="12630" y="13709"/>
                  <a:pt x="12935" y="13709"/>
                </a:cubicBezTo>
                <a:cubicBezTo>
                  <a:pt x="13240" y="13709"/>
                  <a:pt x="13471" y="13246"/>
                  <a:pt x="13451" y="12676"/>
                </a:cubicBezTo>
                <a:cubicBezTo>
                  <a:pt x="13431" y="12110"/>
                  <a:pt x="13170" y="11654"/>
                  <a:pt x="12868" y="11654"/>
                </a:cubicBezTo>
                <a:close/>
                <a:moveTo>
                  <a:pt x="14198" y="11654"/>
                </a:moveTo>
                <a:cubicBezTo>
                  <a:pt x="13896" y="11654"/>
                  <a:pt x="13668" y="12110"/>
                  <a:pt x="13689" y="12676"/>
                </a:cubicBezTo>
                <a:cubicBezTo>
                  <a:pt x="13710" y="13246"/>
                  <a:pt x="13975" y="13709"/>
                  <a:pt x="14279" y="13709"/>
                </a:cubicBezTo>
                <a:cubicBezTo>
                  <a:pt x="14585" y="13709"/>
                  <a:pt x="14812" y="13246"/>
                  <a:pt x="14788" y="12676"/>
                </a:cubicBezTo>
                <a:cubicBezTo>
                  <a:pt x="14764" y="12110"/>
                  <a:pt x="14500" y="11654"/>
                  <a:pt x="14198" y="11654"/>
                </a:cubicBezTo>
                <a:close/>
                <a:moveTo>
                  <a:pt x="15550" y="11654"/>
                </a:moveTo>
                <a:cubicBezTo>
                  <a:pt x="15249" y="11654"/>
                  <a:pt x="15024" y="12110"/>
                  <a:pt x="15048" y="12676"/>
                </a:cubicBezTo>
                <a:cubicBezTo>
                  <a:pt x="15073" y="13246"/>
                  <a:pt x="15340" y="13709"/>
                  <a:pt x="15645" y="13709"/>
                </a:cubicBezTo>
                <a:cubicBezTo>
                  <a:pt x="15950" y="13709"/>
                  <a:pt x="16175" y="13246"/>
                  <a:pt x="16147" y="12676"/>
                </a:cubicBezTo>
                <a:cubicBezTo>
                  <a:pt x="16120" y="12110"/>
                  <a:pt x="15852" y="11654"/>
                  <a:pt x="15550" y="11654"/>
                </a:cubicBezTo>
                <a:close/>
                <a:moveTo>
                  <a:pt x="16881" y="11654"/>
                </a:moveTo>
                <a:cubicBezTo>
                  <a:pt x="16578" y="11654"/>
                  <a:pt x="16357" y="12110"/>
                  <a:pt x="16385" y="12676"/>
                </a:cubicBezTo>
                <a:cubicBezTo>
                  <a:pt x="16414" y="13246"/>
                  <a:pt x="16684" y="13709"/>
                  <a:pt x="16990" y="13709"/>
                </a:cubicBezTo>
                <a:cubicBezTo>
                  <a:pt x="17294" y="13709"/>
                  <a:pt x="17516" y="13246"/>
                  <a:pt x="17484" y="12676"/>
                </a:cubicBezTo>
                <a:cubicBezTo>
                  <a:pt x="17453" y="12110"/>
                  <a:pt x="17182" y="11654"/>
                  <a:pt x="16881" y="11654"/>
                </a:cubicBezTo>
                <a:close/>
                <a:moveTo>
                  <a:pt x="18233" y="11654"/>
                </a:moveTo>
                <a:cubicBezTo>
                  <a:pt x="17931" y="11654"/>
                  <a:pt x="17712" y="12110"/>
                  <a:pt x="17744" y="12676"/>
                </a:cubicBezTo>
                <a:cubicBezTo>
                  <a:pt x="17777" y="13246"/>
                  <a:pt x="18049" y="13709"/>
                  <a:pt x="18355" y="13709"/>
                </a:cubicBezTo>
                <a:cubicBezTo>
                  <a:pt x="18660" y="13709"/>
                  <a:pt x="18878" y="13246"/>
                  <a:pt x="18843" y="12676"/>
                </a:cubicBezTo>
                <a:cubicBezTo>
                  <a:pt x="18808" y="12110"/>
                  <a:pt x="18535" y="11654"/>
                  <a:pt x="18233" y="11654"/>
                </a:cubicBezTo>
                <a:close/>
                <a:moveTo>
                  <a:pt x="19565" y="11654"/>
                </a:moveTo>
                <a:cubicBezTo>
                  <a:pt x="19263" y="11654"/>
                  <a:pt x="19046" y="12110"/>
                  <a:pt x="19082" y="12676"/>
                </a:cubicBezTo>
                <a:cubicBezTo>
                  <a:pt x="19118" y="13246"/>
                  <a:pt x="19396" y="13709"/>
                  <a:pt x="19700" y="13709"/>
                </a:cubicBezTo>
                <a:cubicBezTo>
                  <a:pt x="20005" y="13709"/>
                  <a:pt x="20221" y="13246"/>
                  <a:pt x="20182" y="12676"/>
                </a:cubicBezTo>
                <a:cubicBezTo>
                  <a:pt x="20143" y="12110"/>
                  <a:pt x="19866" y="11654"/>
                  <a:pt x="19565" y="11654"/>
                </a:cubicBezTo>
                <a:close/>
                <a:moveTo>
                  <a:pt x="20915" y="11654"/>
                </a:moveTo>
                <a:cubicBezTo>
                  <a:pt x="20613" y="11654"/>
                  <a:pt x="20401" y="12110"/>
                  <a:pt x="20441" y="12676"/>
                </a:cubicBezTo>
                <a:cubicBezTo>
                  <a:pt x="20481" y="13246"/>
                  <a:pt x="20760" y="13709"/>
                  <a:pt x="21065" y="13709"/>
                </a:cubicBezTo>
                <a:cubicBezTo>
                  <a:pt x="21370" y="13709"/>
                  <a:pt x="21583" y="13246"/>
                  <a:pt x="21540" y="12676"/>
                </a:cubicBezTo>
                <a:cubicBezTo>
                  <a:pt x="21497" y="12110"/>
                  <a:pt x="21218" y="11654"/>
                  <a:pt x="20915" y="11654"/>
                </a:cubicBezTo>
                <a:close/>
                <a:moveTo>
                  <a:pt x="2086" y="14209"/>
                </a:moveTo>
                <a:cubicBezTo>
                  <a:pt x="1780" y="14209"/>
                  <a:pt x="1521" y="14675"/>
                  <a:pt x="1508" y="15257"/>
                </a:cubicBezTo>
                <a:cubicBezTo>
                  <a:pt x="1494" y="15841"/>
                  <a:pt x="1734" y="16316"/>
                  <a:pt x="2043" y="16316"/>
                </a:cubicBezTo>
                <a:cubicBezTo>
                  <a:pt x="2352" y="16316"/>
                  <a:pt x="2611" y="15841"/>
                  <a:pt x="2621" y="15257"/>
                </a:cubicBezTo>
                <a:cubicBezTo>
                  <a:pt x="2632" y="14675"/>
                  <a:pt x="2392" y="14209"/>
                  <a:pt x="2086" y="14209"/>
                </a:cubicBezTo>
                <a:close/>
                <a:moveTo>
                  <a:pt x="3437" y="14209"/>
                </a:moveTo>
                <a:cubicBezTo>
                  <a:pt x="3131" y="14209"/>
                  <a:pt x="2875" y="14675"/>
                  <a:pt x="2865" y="15257"/>
                </a:cubicBezTo>
                <a:cubicBezTo>
                  <a:pt x="2856" y="15841"/>
                  <a:pt x="3099" y="16316"/>
                  <a:pt x="3408" y="16316"/>
                </a:cubicBezTo>
                <a:cubicBezTo>
                  <a:pt x="3717" y="16316"/>
                  <a:pt x="3972" y="15841"/>
                  <a:pt x="3979" y="15257"/>
                </a:cubicBezTo>
                <a:cubicBezTo>
                  <a:pt x="3985" y="14675"/>
                  <a:pt x="3743" y="14209"/>
                  <a:pt x="3437" y="14209"/>
                </a:cubicBezTo>
                <a:close/>
                <a:moveTo>
                  <a:pt x="4809" y="14209"/>
                </a:moveTo>
                <a:cubicBezTo>
                  <a:pt x="4503" y="14209"/>
                  <a:pt x="4250" y="14675"/>
                  <a:pt x="4245" y="15257"/>
                </a:cubicBezTo>
                <a:cubicBezTo>
                  <a:pt x="4239" y="15841"/>
                  <a:pt x="4485" y="16316"/>
                  <a:pt x="4794" y="16316"/>
                </a:cubicBezTo>
                <a:cubicBezTo>
                  <a:pt x="5103" y="16316"/>
                  <a:pt x="5356" y="15841"/>
                  <a:pt x="5358" y="15257"/>
                </a:cubicBezTo>
                <a:cubicBezTo>
                  <a:pt x="5361" y="14675"/>
                  <a:pt x="5115" y="14209"/>
                  <a:pt x="4809" y="14209"/>
                </a:cubicBezTo>
                <a:close/>
                <a:moveTo>
                  <a:pt x="6160" y="14209"/>
                </a:moveTo>
                <a:cubicBezTo>
                  <a:pt x="5854" y="14209"/>
                  <a:pt x="5605" y="14675"/>
                  <a:pt x="5603" y="15257"/>
                </a:cubicBezTo>
                <a:cubicBezTo>
                  <a:pt x="5601" y="15841"/>
                  <a:pt x="5850" y="16316"/>
                  <a:pt x="6159" y="16316"/>
                </a:cubicBezTo>
                <a:cubicBezTo>
                  <a:pt x="6469" y="16316"/>
                  <a:pt x="6717" y="15841"/>
                  <a:pt x="6716" y="15257"/>
                </a:cubicBezTo>
                <a:cubicBezTo>
                  <a:pt x="6714" y="14675"/>
                  <a:pt x="6466" y="14209"/>
                  <a:pt x="6160" y="14209"/>
                </a:cubicBezTo>
                <a:close/>
                <a:moveTo>
                  <a:pt x="7511" y="14209"/>
                </a:moveTo>
                <a:cubicBezTo>
                  <a:pt x="7206" y="14209"/>
                  <a:pt x="6959" y="14675"/>
                  <a:pt x="6961" y="15257"/>
                </a:cubicBezTo>
                <a:cubicBezTo>
                  <a:pt x="6963" y="15841"/>
                  <a:pt x="7216" y="16316"/>
                  <a:pt x="7524" y="16316"/>
                </a:cubicBezTo>
                <a:cubicBezTo>
                  <a:pt x="7833" y="16316"/>
                  <a:pt x="8080" y="15841"/>
                  <a:pt x="8074" y="15257"/>
                </a:cubicBezTo>
                <a:cubicBezTo>
                  <a:pt x="8069" y="14675"/>
                  <a:pt x="7817" y="14209"/>
                  <a:pt x="7511" y="14209"/>
                </a:cubicBezTo>
                <a:close/>
                <a:moveTo>
                  <a:pt x="8883" y="14209"/>
                </a:moveTo>
                <a:cubicBezTo>
                  <a:pt x="8577" y="14209"/>
                  <a:pt x="8334" y="14675"/>
                  <a:pt x="8340" y="15257"/>
                </a:cubicBezTo>
                <a:cubicBezTo>
                  <a:pt x="8346" y="15841"/>
                  <a:pt x="8601" y="16316"/>
                  <a:pt x="8911" y="16316"/>
                </a:cubicBezTo>
                <a:cubicBezTo>
                  <a:pt x="9220" y="16316"/>
                  <a:pt x="9462" y="15841"/>
                  <a:pt x="9453" y="15257"/>
                </a:cubicBezTo>
                <a:cubicBezTo>
                  <a:pt x="9444" y="14675"/>
                  <a:pt x="9189" y="14209"/>
                  <a:pt x="8883" y="14209"/>
                </a:cubicBezTo>
                <a:close/>
                <a:moveTo>
                  <a:pt x="10235" y="14209"/>
                </a:moveTo>
                <a:cubicBezTo>
                  <a:pt x="9929" y="14209"/>
                  <a:pt x="9689" y="14675"/>
                  <a:pt x="9698" y="15257"/>
                </a:cubicBezTo>
                <a:cubicBezTo>
                  <a:pt x="9708" y="15841"/>
                  <a:pt x="9967" y="16316"/>
                  <a:pt x="10276" y="16316"/>
                </a:cubicBezTo>
                <a:cubicBezTo>
                  <a:pt x="10585" y="16316"/>
                  <a:pt x="10825" y="15841"/>
                  <a:pt x="10812" y="15257"/>
                </a:cubicBezTo>
                <a:cubicBezTo>
                  <a:pt x="10799" y="14675"/>
                  <a:pt x="10541" y="14209"/>
                  <a:pt x="10235" y="14209"/>
                </a:cubicBezTo>
                <a:close/>
                <a:moveTo>
                  <a:pt x="11586" y="14209"/>
                </a:moveTo>
                <a:cubicBezTo>
                  <a:pt x="11281" y="14209"/>
                  <a:pt x="11043" y="14675"/>
                  <a:pt x="11057" y="15257"/>
                </a:cubicBezTo>
                <a:cubicBezTo>
                  <a:pt x="11071" y="15841"/>
                  <a:pt x="11333" y="16316"/>
                  <a:pt x="11642" y="16316"/>
                </a:cubicBezTo>
                <a:cubicBezTo>
                  <a:pt x="11950" y="16316"/>
                  <a:pt x="12188" y="15841"/>
                  <a:pt x="12171" y="15257"/>
                </a:cubicBezTo>
                <a:cubicBezTo>
                  <a:pt x="12154" y="14675"/>
                  <a:pt x="11891" y="14209"/>
                  <a:pt x="11586" y="14209"/>
                </a:cubicBezTo>
                <a:close/>
                <a:moveTo>
                  <a:pt x="12938" y="14209"/>
                </a:moveTo>
                <a:cubicBezTo>
                  <a:pt x="12632" y="14209"/>
                  <a:pt x="12398" y="14675"/>
                  <a:pt x="12415" y="15257"/>
                </a:cubicBezTo>
                <a:cubicBezTo>
                  <a:pt x="12433" y="15841"/>
                  <a:pt x="12698" y="16316"/>
                  <a:pt x="13007" y="16316"/>
                </a:cubicBezTo>
                <a:cubicBezTo>
                  <a:pt x="13316" y="16316"/>
                  <a:pt x="13550" y="15841"/>
                  <a:pt x="13529" y="15257"/>
                </a:cubicBezTo>
                <a:cubicBezTo>
                  <a:pt x="13508" y="14675"/>
                  <a:pt x="13243" y="14209"/>
                  <a:pt x="12938" y="14209"/>
                </a:cubicBezTo>
                <a:close/>
                <a:moveTo>
                  <a:pt x="14310" y="14209"/>
                </a:moveTo>
                <a:cubicBezTo>
                  <a:pt x="14004" y="14209"/>
                  <a:pt x="13774" y="14675"/>
                  <a:pt x="13795" y="15257"/>
                </a:cubicBezTo>
                <a:cubicBezTo>
                  <a:pt x="13817" y="15841"/>
                  <a:pt x="14085" y="16316"/>
                  <a:pt x="14393" y="16316"/>
                </a:cubicBezTo>
                <a:cubicBezTo>
                  <a:pt x="14703" y="16316"/>
                  <a:pt x="14933" y="15841"/>
                  <a:pt x="14908" y="15257"/>
                </a:cubicBezTo>
                <a:cubicBezTo>
                  <a:pt x="14883" y="14675"/>
                  <a:pt x="14616" y="14209"/>
                  <a:pt x="14310" y="14209"/>
                </a:cubicBezTo>
                <a:close/>
                <a:moveTo>
                  <a:pt x="15662" y="14209"/>
                </a:moveTo>
                <a:cubicBezTo>
                  <a:pt x="15357" y="14209"/>
                  <a:pt x="15129" y="14675"/>
                  <a:pt x="15154" y="15257"/>
                </a:cubicBezTo>
                <a:cubicBezTo>
                  <a:pt x="15180" y="15841"/>
                  <a:pt x="15451" y="16316"/>
                  <a:pt x="15759" y="16316"/>
                </a:cubicBezTo>
                <a:cubicBezTo>
                  <a:pt x="16068" y="16316"/>
                  <a:pt x="16296" y="15841"/>
                  <a:pt x="16267" y="15257"/>
                </a:cubicBezTo>
                <a:cubicBezTo>
                  <a:pt x="16239" y="14675"/>
                  <a:pt x="15968" y="14209"/>
                  <a:pt x="15662" y="14209"/>
                </a:cubicBezTo>
                <a:close/>
                <a:moveTo>
                  <a:pt x="18366" y="14209"/>
                </a:moveTo>
                <a:cubicBezTo>
                  <a:pt x="18060" y="14209"/>
                  <a:pt x="17839" y="14675"/>
                  <a:pt x="17872" y="15257"/>
                </a:cubicBezTo>
                <a:cubicBezTo>
                  <a:pt x="17905" y="15841"/>
                  <a:pt x="18182" y="16316"/>
                  <a:pt x="18492" y="16316"/>
                </a:cubicBezTo>
                <a:cubicBezTo>
                  <a:pt x="18800" y="16316"/>
                  <a:pt x="19021" y="15841"/>
                  <a:pt x="18984" y="15257"/>
                </a:cubicBezTo>
                <a:cubicBezTo>
                  <a:pt x="18948" y="14675"/>
                  <a:pt x="18672" y="14209"/>
                  <a:pt x="18366" y="14209"/>
                </a:cubicBezTo>
                <a:close/>
                <a:moveTo>
                  <a:pt x="19740" y="14209"/>
                </a:moveTo>
                <a:cubicBezTo>
                  <a:pt x="19435" y="14209"/>
                  <a:pt x="19215" y="14675"/>
                  <a:pt x="19252" y="15257"/>
                </a:cubicBezTo>
                <a:cubicBezTo>
                  <a:pt x="19289" y="15841"/>
                  <a:pt x="19571" y="16316"/>
                  <a:pt x="19880" y="16316"/>
                </a:cubicBezTo>
                <a:cubicBezTo>
                  <a:pt x="20188" y="16316"/>
                  <a:pt x="20406" y="15841"/>
                  <a:pt x="20366" y="15257"/>
                </a:cubicBezTo>
                <a:cubicBezTo>
                  <a:pt x="20326" y="14675"/>
                  <a:pt x="20045" y="14209"/>
                  <a:pt x="19740" y="14209"/>
                </a:cubicBezTo>
                <a:close/>
                <a:moveTo>
                  <a:pt x="658" y="16764"/>
                </a:moveTo>
                <a:cubicBezTo>
                  <a:pt x="348" y="16764"/>
                  <a:pt x="83" y="17244"/>
                  <a:pt x="65" y="17839"/>
                </a:cubicBezTo>
                <a:cubicBezTo>
                  <a:pt x="47" y="18438"/>
                  <a:pt x="286" y="18924"/>
                  <a:pt x="599" y="18924"/>
                </a:cubicBezTo>
                <a:cubicBezTo>
                  <a:pt x="912" y="18924"/>
                  <a:pt x="1178" y="18438"/>
                  <a:pt x="1192" y="17839"/>
                </a:cubicBezTo>
                <a:cubicBezTo>
                  <a:pt x="1207" y="17244"/>
                  <a:pt x="967" y="16764"/>
                  <a:pt x="658" y="16764"/>
                </a:cubicBezTo>
                <a:close/>
                <a:moveTo>
                  <a:pt x="2030" y="16764"/>
                </a:moveTo>
                <a:cubicBezTo>
                  <a:pt x="1721" y="16764"/>
                  <a:pt x="1458" y="17244"/>
                  <a:pt x="1444" y="17839"/>
                </a:cubicBezTo>
                <a:cubicBezTo>
                  <a:pt x="1430" y="18438"/>
                  <a:pt x="1673" y="18924"/>
                  <a:pt x="1986" y="18924"/>
                </a:cubicBezTo>
                <a:cubicBezTo>
                  <a:pt x="2299" y="18924"/>
                  <a:pt x="2561" y="18438"/>
                  <a:pt x="2572" y="17839"/>
                </a:cubicBezTo>
                <a:cubicBezTo>
                  <a:pt x="2582" y="17244"/>
                  <a:pt x="2340" y="16764"/>
                  <a:pt x="2030" y="16764"/>
                </a:cubicBezTo>
                <a:close/>
                <a:moveTo>
                  <a:pt x="3402" y="16764"/>
                </a:moveTo>
                <a:cubicBezTo>
                  <a:pt x="3092" y="16764"/>
                  <a:pt x="2833" y="17244"/>
                  <a:pt x="2823" y="17839"/>
                </a:cubicBezTo>
                <a:cubicBezTo>
                  <a:pt x="2813" y="18438"/>
                  <a:pt x="3060" y="18924"/>
                  <a:pt x="3373" y="18924"/>
                </a:cubicBezTo>
                <a:cubicBezTo>
                  <a:pt x="3686" y="18924"/>
                  <a:pt x="3944" y="18438"/>
                  <a:pt x="3951" y="17839"/>
                </a:cubicBezTo>
                <a:cubicBezTo>
                  <a:pt x="3957" y="17244"/>
                  <a:pt x="3711" y="16764"/>
                  <a:pt x="3402" y="16764"/>
                </a:cubicBezTo>
                <a:close/>
                <a:moveTo>
                  <a:pt x="4794" y="16764"/>
                </a:moveTo>
                <a:cubicBezTo>
                  <a:pt x="4485" y="16764"/>
                  <a:pt x="4229" y="17244"/>
                  <a:pt x="4223" y="17839"/>
                </a:cubicBezTo>
                <a:cubicBezTo>
                  <a:pt x="4218" y="18438"/>
                  <a:pt x="4467" y="18924"/>
                  <a:pt x="4780" y="18924"/>
                </a:cubicBezTo>
                <a:cubicBezTo>
                  <a:pt x="5093" y="18924"/>
                  <a:pt x="5348" y="18438"/>
                  <a:pt x="5351" y="17839"/>
                </a:cubicBezTo>
                <a:cubicBezTo>
                  <a:pt x="5353" y="17244"/>
                  <a:pt x="5104" y="16764"/>
                  <a:pt x="4794" y="16764"/>
                </a:cubicBezTo>
                <a:close/>
                <a:moveTo>
                  <a:pt x="6166" y="16764"/>
                </a:moveTo>
                <a:cubicBezTo>
                  <a:pt x="5857" y="16764"/>
                  <a:pt x="5605" y="17244"/>
                  <a:pt x="5603" y="17839"/>
                </a:cubicBezTo>
                <a:cubicBezTo>
                  <a:pt x="5601" y="18438"/>
                  <a:pt x="5853" y="18924"/>
                  <a:pt x="6166" y="18924"/>
                </a:cubicBezTo>
                <a:cubicBezTo>
                  <a:pt x="6479" y="18924"/>
                  <a:pt x="6731" y="18438"/>
                  <a:pt x="6729" y="17839"/>
                </a:cubicBezTo>
                <a:cubicBezTo>
                  <a:pt x="6728" y="17244"/>
                  <a:pt x="6477" y="16764"/>
                  <a:pt x="6166" y="16764"/>
                </a:cubicBezTo>
                <a:close/>
                <a:moveTo>
                  <a:pt x="7539" y="16764"/>
                </a:moveTo>
                <a:cubicBezTo>
                  <a:pt x="7230" y="16764"/>
                  <a:pt x="6980" y="17244"/>
                  <a:pt x="6982" y="17839"/>
                </a:cubicBezTo>
                <a:cubicBezTo>
                  <a:pt x="6984" y="18438"/>
                  <a:pt x="7240" y="18924"/>
                  <a:pt x="7552" y="18924"/>
                </a:cubicBezTo>
                <a:cubicBezTo>
                  <a:pt x="7866" y="18924"/>
                  <a:pt x="8115" y="18438"/>
                  <a:pt x="8109" y="17839"/>
                </a:cubicBezTo>
                <a:cubicBezTo>
                  <a:pt x="8104" y="17244"/>
                  <a:pt x="7849" y="16764"/>
                  <a:pt x="7539" y="16764"/>
                </a:cubicBezTo>
                <a:close/>
                <a:moveTo>
                  <a:pt x="8911" y="16764"/>
                </a:moveTo>
                <a:cubicBezTo>
                  <a:pt x="8601" y="16764"/>
                  <a:pt x="8355" y="17244"/>
                  <a:pt x="8361" y="17839"/>
                </a:cubicBezTo>
                <a:cubicBezTo>
                  <a:pt x="8368" y="18438"/>
                  <a:pt x="8626" y="18924"/>
                  <a:pt x="8939" y="18924"/>
                </a:cubicBezTo>
                <a:cubicBezTo>
                  <a:pt x="9252" y="18924"/>
                  <a:pt x="9498" y="18438"/>
                  <a:pt x="9488" y="17839"/>
                </a:cubicBezTo>
                <a:cubicBezTo>
                  <a:pt x="9479" y="17244"/>
                  <a:pt x="9221" y="16764"/>
                  <a:pt x="8911" y="16764"/>
                </a:cubicBezTo>
                <a:close/>
                <a:moveTo>
                  <a:pt x="10284" y="16764"/>
                </a:moveTo>
                <a:cubicBezTo>
                  <a:pt x="9975" y="16764"/>
                  <a:pt x="9731" y="17244"/>
                  <a:pt x="9741" y="17839"/>
                </a:cubicBezTo>
                <a:cubicBezTo>
                  <a:pt x="9751" y="18438"/>
                  <a:pt x="10014" y="18924"/>
                  <a:pt x="10326" y="18924"/>
                </a:cubicBezTo>
                <a:cubicBezTo>
                  <a:pt x="10640" y="18924"/>
                  <a:pt x="10882" y="18438"/>
                  <a:pt x="10869" y="17839"/>
                </a:cubicBezTo>
                <a:cubicBezTo>
                  <a:pt x="10855" y="17244"/>
                  <a:pt x="10594" y="16764"/>
                  <a:pt x="10284" y="16764"/>
                </a:cubicBezTo>
                <a:close/>
                <a:moveTo>
                  <a:pt x="15774" y="16764"/>
                </a:moveTo>
                <a:cubicBezTo>
                  <a:pt x="15465" y="16764"/>
                  <a:pt x="15234" y="17244"/>
                  <a:pt x="15260" y="17839"/>
                </a:cubicBezTo>
                <a:cubicBezTo>
                  <a:pt x="15286" y="18438"/>
                  <a:pt x="15561" y="18924"/>
                  <a:pt x="15874" y="18924"/>
                </a:cubicBezTo>
                <a:cubicBezTo>
                  <a:pt x="16186" y="18924"/>
                  <a:pt x="16417" y="18438"/>
                  <a:pt x="16387" y="17839"/>
                </a:cubicBezTo>
                <a:cubicBezTo>
                  <a:pt x="16358" y="17244"/>
                  <a:pt x="16084" y="16764"/>
                  <a:pt x="15774" y="16764"/>
                </a:cubicBezTo>
                <a:close/>
                <a:moveTo>
                  <a:pt x="18520" y="16764"/>
                </a:moveTo>
                <a:cubicBezTo>
                  <a:pt x="18210" y="16764"/>
                  <a:pt x="17986" y="17244"/>
                  <a:pt x="18020" y="17839"/>
                </a:cubicBezTo>
                <a:cubicBezTo>
                  <a:pt x="18054" y="18438"/>
                  <a:pt x="18336" y="18924"/>
                  <a:pt x="18649" y="18924"/>
                </a:cubicBezTo>
                <a:cubicBezTo>
                  <a:pt x="18961" y="18924"/>
                  <a:pt x="19184" y="18438"/>
                  <a:pt x="19147" y="17839"/>
                </a:cubicBezTo>
                <a:cubicBezTo>
                  <a:pt x="19110" y="17244"/>
                  <a:pt x="18830" y="16764"/>
                  <a:pt x="18520" y="16764"/>
                </a:cubicBezTo>
                <a:close/>
                <a:moveTo>
                  <a:pt x="19894" y="16764"/>
                </a:moveTo>
                <a:cubicBezTo>
                  <a:pt x="19585" y="16764"/>
                  <a:pt x="19362" y="17244"/>
                  <a:pt x="19400" y="17839"/>
                </a:cubicBezTo>
                <a:cubicBezTo>
                  <a:pt x="19438" y="18438"/>
                  <a:pt x="19724" y="18924"/>
                  <a:pt x="20037" y="18924"/>
                </a:cubicBezTo>
                <a:cubicBezTo>
                  <a:pt x="20349" y="18924"/>
                  <a:pt x="20570" y="18438"/>
                  <a:pt x="20529" y="17839"/>
                </a:cubicBezTo>
                <a:cubicBezTo>
                  <a:pt x="20488" y="17244"/>
                  <a:pt x="20203" y="16764"/>
                  <a:pt x="19894" y="16764"/>
                </a:cubicBezTo>
                <a:close/>
                <a:moveTo>
                  <a:pt x="602" y="19382"/>
                </a:moveTo>
                <a:cubicBezTo>
                  <a:pt x="288" y="19382"/>
                  <a:pt x="19" y="19875"/>
                  <a:pt x="1" y="20486"/>
                </a:cubicBezTo>
                <a:cubicBezTo>
                  <a:pt x="-17" y="21100"/>
                  <a:pt x="225" y="21600"/>
                  <a:pt x="542" y="21600"/>
                </a:cubicBezTo>
                <a:cubicBezTo>
                  <a:pt x="859" y="21600"/>
                  <a:pt x="1128" y="21100"/>
                  <a:pt x="1143" y="20486"/>
                </a:cubicBezTo>
                <a:cubicBezTo>
                  <a:pt x="1158" y="19875"/>
                  <a:pt x="916" y="19382"/>
                  <a:pt x="602" y="19382"/>
                </a:cubicBezTo>
                <a:close/>
                <a:moveTo>
                  <a:pt x="1974" y="19382"/>
                </a:moveTo>
                <a:cubicBezTo>
                  <a:pt x="1660" y="19382"/>
                  <a:pt x="1395" y="19875"/>
                  <a:pt x="1381" y="20486"/>
                </a:cubicBezTo>
                <a:cubicBezTo>
                  <a:pt x="1366" y="21100"/>
                  <a:pt x="1612" y="21600"/>
                  <a:pt x="1929" y="21600"/>
                </a:cubicBezTo>
                <a:cubicBezTo>
                  <a:pt x="2246" y="21600"/>
                  <a:pt x="2512" y="21100"/>
                  <a:pt x="2523" y="20486"/>
                </a:cubicBezTo>
                <a:cubicBezTo>
                  <a:pt x="2533" y="19875"/>
                  <a:pt x="2287" y="19382"/>
                  <a:pt x="1974" y="19382"/>
                </a:cubicBezTo>
                <a:close/>
                <a:moveTo>
                  <a:pt x="8940" y="19382"/>
                </a:moveTo>
                <a:cubicBezTo>
                  <a:pt x="8626" y="19382"/>
                  <a:pt x="8377" y="19875"/>
                  <a:pt x="8383" y="20486"/>
                </a:cubicBezTo>
                <a:cubicBezTo>
                  <a:pt x="8389" y="21100"/>
                  <a:pt x="8651" y="21600"/>
                  <a:pt x="8968" y="21600"/>
                </a:cubicBezTo>
                <a:cubicBezTo>
                  <a:pt x="9285" y="21600"/>
                  <a:pt x="9534" y="21100"/>
                  <a:pt x="9524" y="20486"/>
                </a:cubicBezTo>
                <a:cubicBezTo>
                  <a:pt x="9514" y="19875"/>
                  <a:pt x="9253" y="19382"/>
                  <a:pt x="8940" y="19382"/>
                </a:cubicBezTo>
                <a:close/>
                <a:moveTo>
                  <a:pt x="10333" y="19382"/>
                </a:moveTo>
                <a:cubicBezTo>
                  <a:pt x="10020" y="19382"/>
                  <a:pt x="9773" y="19875"/>
                  <a:pt x="9783" y="20486"/>
                </a:cubicBezTo>
                <a:cubicBezTo>
                  <a:pt x="9794" y="21100"/>
                  <a:pt x="10060" y="21600"/>
                  <a:pt x="10376" y="21600"/>
                </a:cubicBezTo>
                <a:cubicBezTo>
                  <a:pt x="10693" y="21600"/>
                  <a:pt x="10939" y="21100"/>
                  <a:pt x="10925" y="20486"/>
                </a:cubicBezTo>
                <a:cubicBezTo>
                  <a:pt x="10911" y="19875"/>
                  <a:pt x="10647" y="19382"/>
                  <a:pt x="10333" y="19382"/>
                </a:cubicBezTo>
                <a:close/>
                <a:moveTo>
                  <a:pt x="11727" y="19382"/>
                </a:moveTo>
                <a:cubicBezTo>
                  <a:pt x="11414" y="19382"/>
                  <a:pt x="11170" y="19875"/>
                  <a:pt x="11184" y="20486"/>
                </a:cubicBezTo>
                <a:cubicBezTo>
                  <a:pt x="11199" y="21100"/>
                  <a:pt x="11468" y="21600"/>
                  <a:pt x="11785" y="21600"/>
                </a:cubicBezTo>
                <a:cubicBezTo>
                  <a:pt x="12101" y="21600"/>
                  <a:pt x="12344" y="21100"/>
                  <a:pt x="12326" y="20486"/>
                </a:cubicBezTo>
                <a:cubicBezTo>
                  <a:pt x="12309" y="19875"/>
                  <a:pt x="12040" y="19382"/>
                  <a:pt x="11727" y="19382"/>
                </a:cubicBezTo>
                <a:close/>
                <a:moveTo>
                  <a:pt x="13120" y="19382"/>
                </a:moveTo>
                <a:cubicBezTo>
                  <a:pt x="12806" y="19382"/>
                  <a:pt x="12567" y="19875"/>
                  <a:pt x="12586" y="20486"/>
                </a:cubicBezTo>
                <a:cubicBezTo>
                  <a:pt x="12604" y="21100"/>
                  <a:pt x="12876" y="21600"/>
                  <a:pt x="13193" y="21600"/>
                </a:cubicBezTo>
                <a:cubicBezTo>
                  <a:pt x="13510" y="21600"/>
                  <a:pt x="13749" y="21100"/>
                  <a:pt x="13727" y="20486"/>
                </a:cubicBezTo>
                <a:cubicBezTo>
                  <a:pt x="13705" y="19875"/>
                  <a:pt x="13433" y="19382"/>
                  <a:pt x="13120" y="19382"/>
                </a:cubicBezTo>
                <a:close/>
                <a:moveTo>
                  <a:pt x="14513" y="19382"/>
                </a:moveTo>
                <a:cubicBezTo>
                  <a:pt x="14200" y="19382"/>
                  <a:pt x="13964" y="19875"/>
                  <a:pt x="13986" y="20486"/>
                </a:cubicBezTo>
                <a:cubicBezTo>
                  <a:pt x="14009" y="21100"/>
                  <a:pt x="14285" y="21600"/>
                  <a:pt x="14601" y="21600"/>
                </a:cubicBezTo>
                <a:cubicBezTo>
                  <a:pt x="14918" y="21600"/>
                  <a:pt x="15153" y="21100"/>
                  <a:pt x="15127" y="20486"/>
                </a:cubicBezTo>
                <a:cubicBezTo>
                  <a:pt x="15102" y="19875"/>
                  <a:pt x="14827" y="19382"/>
                  <a:pt x="14513" y="19382"/>
                </a:cubicBezTo>
                <a:close/>
                <a:moveTo>
                  <a:pt x="15907" y="19382"/>
                </a:moveTo>
                <a:cubicBezTo>
                  <a:pt x="15594" y="19382"/>
                  <a:pt x="15361" y="19875"/>
                  <a:pt x="15387" y="20486"/>
                </a:cubicBezTo>
                <a:cubicBezTo>
                  <a:pt x="15414" y="21100"/>
                  <a:pt x="15693" y="21600"/>
                  <a:pt x="16009" y="21600"/>
                </a:cubicBezTo>
                <a:cubicBezTo>
                  <a:pt x="16326" y="21600"/>
                  <a:pt x="16559" y="21100"/>
                  <a:pt x="16529" y="20486"/>
                </a:cubicBezTo>
                <a:cubicBezTo>
                  <a:pt x="16499" y="19875"/>
                  <a:pt x="16221" y="19382"/>
                  <a:pt x="15907" y="19382"/>
                </a:cubicBezTo>
                <a:close/>
                <a:moveTo>
                  <a:pt x="17301" y="19382"/>
                </a:moveTo>
                <a:cubicBezTo>
                  <a:pt x="16987" y="19382"/>
                  <a:pt x="16758" y="19875"/>
                  <a:pt x="16789" y="20486"/>
                </a:cubicBezTo>
                <a:cubicBezTo>
                  <a:pt x="16819" y="21100"/>
                  <a:pt x="17101" y="21600"/>
                  <a:pt x="17419" y="21600"/>
                </a:cubicBezTo>
                <a:cubicBezTo>
                  <a:pt x="17735" y="21600"/>
                  <a:pt x="17965" y="21100"/>
                  <a:pt x="17931" y="20486"/>
                </a:cubicBezTo>
                <a:cubicBezTo>
                  <a:pt x="17897" y="19875"/>
                  <a:pt x="17614" y="19382"/>
                  <a:pt x="17301" y="19382"/>
                </a:cubicBezTo>
                <a:close/>
                <a:moveTo>
                  <a:pt x="20069" y="19382"/>
                </a:moveTo>
                <a:cubicBezTo>
                  <a:pt x="19756" y="19382"/>
                  <a:pt x="19532" y="19875"/>
                  <a:pt x="19571" y="20486"/>
                </a:cubicBezTo>
                <a:cubicBezTo>
                  <a:pt x="19610" y="21100"/>
                  <a:pt x="19899" y="21600"/>
                  <a:pt x="20216" y="21600"/>
                </a:cubicBezTo>
                <a:cubicBezTo>
                  <a:pt x="20532" y="21600"/>
                  <a:pt x="20755" y="21100"/>
                  <a:pt x="20713" y="20486"/>
                </a:cubicBezTo>
                <a:cubicBezTo>
                  <a:pt x="20671" y="19875"/>
                  <a:pt x="20382" y="19382"/>
                  <a:pt x="20069" y="193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867" dirty="0"/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454C2F1E-EE5B-40BC-ADCD-DD3CFF211EC6}"/>
              </a:ext>
            </a:extLst>
          </p:cNvPr>
          <p:cNvSpPr/>
          <p:nvPr/>
        </p:nvSpPr>
        <p:spPr>
          <a:xfrm>
            <a:off x="4543103" y="2069713"/>
            <a:ext cx="5201901" cy="2949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0" h="21600" extrusionOk="0">
                <a:moveTo>
                  <a:pt x="2112" y="0"/>
                </a:moveTo>
                <a:cubicBezTo>
                  <a:pt x="1958" y="0"/>
                  <a:pt x="1849" y="129"/>
                  <a:pt x="1867" y="289"/>
                </a:cubicBezTo>
                <a:cubicBezTo>
                  <a:pt x="1886" y="449"/>
                  <a:pt x="2027" y="580"/>
                  <a:pt x="2182" y="580"/>
                </a:cubicBezTo>
                <a:cubicBezTo>
                  <a:pt x="2337" y="580"/>
                  <a:pt x="2446" y="449"/>
                  <a:pt x="2426" y="289"/>
                </a:cubicBezTo>
                <a:cubicBezTo>
                  <a:pt x="2406" y="129"/>
                  <a:pt x="2265" y="0"/>
                  <a:pt x="2112" y="0"/>
                </a:cubicBezTo>
                <a:close/>
                <a:moveTo>
                  <a:pt x="2802" y="0"/>
                </a:moveTo>
                <a:cubicBezTo>
                  <a:pt x="2648" y="0"/>
                  <a:pt x="2539" y="129"/>
                  <a:pt x="2560" y="289"/>
                </a:cubicBezTo>
                <a:cubicBezTo>
                  <a:pt x="2580" y="449"/>
                  <a:pt x="2723" y="580"/>
                  <a:pt x="2878" y="580"/>
                </a:cubicBezTo>
                <a:cubicBezTo>
                  <a:pt x="3033" y="580"/>
                  <a:pt x="3141" y="449"/>
                  <a:pt x="3119" y="289"/>
                </a:cubicBezTo>
                <a:cubicBezTo>
                  <a:pt x="3097" y="129"/>
                  <a:pt x="2955" y="0"/>
                  <a:pt x="2802" y="0"/>
                </a:cubicBezTo>
                <a:close/>
                <a:moveTo>
                  <a:pt x="8246" y="0"/>
                </a:moveTo>
                <a:cubicBezTo>
                  <a:pt x="8092" y="0"/>
                  <a:pt x="7995" y="129"/>
                  <a:pt x="8030" y="289"/>
                </a:cubicBezTo>
                <a:cubicBezTo>
                  <a:pt x="8064" y="449"/>
                  <a:pt x="8218" y="580"/>
                  <a:pt x="8373" y="580"/>
                </a:cubicBezTo>
                <a:cubicBezTo>
                  <a:pt x="8529" y="580"/>
                  <a:pt x="8625" y="449"/>
                  <a:pt x="8589" y="289"/>
                </a:cubicBezTo>
                <a:cubicBezTo>
                  <a:pt x="8553" y="129"/>
                  <a:pt x="8400" y="0"/>
                  <a:pt x="8246" y="0"/>
                </a:cubicBezTo>
                <a:close/>
                <a:moveTo>
                  <a:pt x="818" y="726"/>
                </a:moveTo>
                <a:cubicBezTo>
                  <a:pt x="663" y="726"/>
                  <a:pt x="549" y="858"/>
                  <a:pt x="565" y="1021"/>
                </a:cubicBezTo>
                <a:cubicBezTo>
                  <a:pt x="580" y="1186"/>
                  <a:pt x="719" y="1319"/>
                  <a:pt x="877" y="1319"/>
                </a:cubicBezTo>
                <a:cubicBezTo>
                  <a:pt x="1034" y="1319"/>
                  <a:pt x="1147" y="1186"/>
                  <a:pt x="1130" y="1021"/>
                </a:cubicBezTo>
                <a:cubicBezTo>
                  <a:pt x="1113" y="858"/>
                  <a:pt x="974" y="726"/>
                  <a:pt x="818" y="726"/>
                </a:cubicBezTo>
                <a:close/>
                <a:moveTo>
                  <a:pt x="1508" y="726"/>
                </a:moveTo>
                <a:cubicBezTo>
                  <a:pt x="1352" y="726"/>
                  <a:pt x="1240" y="858"/>
                  <a:pt x="1257" y="1021"/>
                </a:cubicBezTo>
                <a:cubicBezTo>
                  <a:pt x="1274" y="1186"/>
                  <a:pt x="1416" y="1319"/>
                  <a:pt x="1573" y="1319"/>
                </a:cubicBezTo>
                <a:cubicBezTo>
                  <a:pt x="1730" y="1319"/>
                  <a:pt x="1842" y="1186"/>
                  <a:pt x="1823" y="1021"/>
                </a:cubicBezTo>
                <a:cubicBezTo>
                  <a:pt x="1804" y="858"/>
                  <a:pt x="1663" y="726"/>
                  <a:pt x="1508" y="726"/>
                </a:cubicBezTo>
                <a:close/>
                <a:moveTo>
                  <a:pt x="5643" y="726"/>
                </a:moveTo>
                <a:cubicBezTo>
                  <a:pt x="5487" y="726"/>
                  <a:pt x="5384" y="858"/>
                  <a:pt x="5412" y="1021"/>
                </a:cubicBezTo>
                <a:cubicBezTo>
                  <a:pt x="5440" y="1186"/>
                  <a:pt x="5590" y="1319"/>
                  <a:pt x="5748" y="1319"/>
                </a:cubicBezTo>
                <a:cubicBezTo>
                  <a:pt x="5904" y="1319"/>
                  <a:pt x="6007" y="1186"/>
                  <a:pt x="5978" y="1021"/>
                </a:cubicBezTo>
                <a:cubicBezTo>
                  <a:pt x="5948" y="858"/>
                  <a:pt x="5798" y="726"/>
                  <a:pt x="5643" y="726"/>
                </a:cubicBezTo>
                <a:close/>
                <a:moveTo>
                  <a:pt x="6333" y="726"/>
                </a:moveTo>
                <a:cubicBezTo>
                  <a:pt x="6177" y="726"/>
                  <a:pt x="6075" y="858"/>
                  <a:pt x="6105" y="1021"/>
                </a:cubicBezTo>
                <a:cubicBezTo>
                  <a:pt x="6135" y="1186"/>
                  <a:pt x="6286" y="1319"/>
                  <a:pt x="6443" y="1319"/>
                </a:cubicBezTo>
                <a:cubicBezTo>
                  <a:pt x="6600" y="1319"/>
                  <a:pt x="6702" y="1186"/>
                  <a:pt x="6670" y="1021"/>
                </a:cubicBezTo>
                <a:cubicBezTo>
                  <a:pt x="6639" y="858"/>
                  <a:pt x="6488" y="726"/>
                  <a:pt x="6333" y="726"/>
                </a:cubicBezTo>
                <a:close/>
                <a:moveTo>
                  <a:pt x="7034" y="726"/>
                </a:moveTo>
                <a:cubicBezTo>
                  <a:pt x="6878" y="726"/>
                  <a:pt x="6777" y="858"/>
                  <a:pt x="6809" y="1021"/>
                </a:cubicBezTo>
                <a:cubicBezTo>
                  <a:pt x="6841" y="1186"/>
                  <a:pt x="6994" y="1319"/>
                  <a:pt x="7151" y="1319"/>
                </a:cubicBezTo>
                <a:cubicBezTo>
                  <a:pt x="7308" y="1319"/>
                  <a:pt x="7408" y="1186"/>
                  <a:pt x="7375" y="1021"/>
                </a:cubicBezTo>
                <a:cubicBezTo>
                  <a:pt x="7341" y="858"/>
                  <a:pt x="7189" y="726"/>
                  <a:pt x="7034" y="726"/>
                </a:cubicBezTo>
                <a:close/>
                <a:moveTo>
                  <a:pt x="7723" y="726"/>
                </a:moveTo>
                <a:cubicBezTo>
                  <a:pt x="7568" y="726"/>
                  <a:pt x="7468" y="858"/>
                  <a:pt x="7502" y="1021"/>
                </a:cubicBezTo>
                <a:cubicBezTo>
                  <a:pt x="7535" y="1186"/>
                  <a:pt x="7690" y="1319"/>
                  <a:pt x="7847" y="1319"/>
                </a:cubicBezTo>
                <a:cubicBezTo>
                  <a:pt x="8004" y="1319"/>
                  <a:pt x="8102" y="1186"/>
                  <a:pt x="8067" y="1021"/>
                </a:cubicBezTo>
                <a:cubicBezTo>
                  <a:pt x="8032" y="858"/>
                  <a:pt x="7878" y="726"/>
                  <a:pt x="7723" y="726"/>
                </a:cubicBezTo>
                <a:close/>
                <a:moveTo>
                  <a:pt x="8412" y="726"/>
                </a:moveTo>
                <a:cubicBezTo>
                  <a:pt x="8257" y="726"/>
                  <a:pt x="8159" y="858"/>
                  <a:pt x="8195" y="1021"/>
                </a:cubicBezTo>
                <a:cubicBezTo>
                  <a:pt x="8230" y="1186"/>
                  <a:pt x="8386" y="1319"/>
                  <a:pt x="8543" y="1319"/>
                </a:cubicBezTo>
                <a:cubicBezTo>
                  <a:pt x="8700" y="1319"/>
                  <a:pt x="8797" y="1186"/>
                  <a:pt x="8760" y="1021"/>
                </a:cubicBezTo>
                <a:cubicBezTo>
                  <a:pt x="8723" y="858"/>
                  <a:pt x="8568" y="726"/>
                  <a:pt x="8412" y="726"/>
                </a:cubicBezTo>
                <a:close/>
                <a:moveTo>
                  <a:pt x="9101" y="726"/>
                </a:moveTo>
                <a:cubicBezTo>
                  <a:pt x="8946" y="726"/>
                  <a:pt x="8850" y="858"/>
                  <a:pt x="8887" y="1021"/>
                </a:cubicBezTo>
                <a:cubicBezTo>
                  <a:pt x="8925" y="1186"/>
                  <a:pt x="9082" y="1319"/>
                  <a:pt x="9238" y="1319"/>
                </a:cubicBezTo>
                <a:cubicBezTo>
                  <a:pt x="9396" y="1319"/>
                  <a:pt x="9491" y="1186"/>
                  <a:pt x="9453" y="1021"/>
                </a:cubicBezTo>
                <a:cubicBezTo>
                  <a:pt x="9414" y="858"/>
                  <a:pt x="9257" y="726"/>
                  <a:pt x="9101" y="726"/>
                </a:cubicBezTo>
                <a:close/>
                <a:moveTo>
                  <a:pt x="9791" y="726"/>
                </a:moveTo>
                <a:cubicBezTo>
                  <a:pt x="9636" y="726"/>
                  <a:pt x="9541" y="858"/>
                  <a:pt x="9580" y="1021"/>
                </a:cubicBezTo>
                <a:cubicBezTo>
                  <a:pt x="9619" y="1186"/>
                  <a:pt x="9778" y="1319"/>
                  <a:pt x="9935" y="1319"/>
                </a:cubicBezTo>
                <a:cubicBezTo>
                  <a:pt x="10092" y="1319"/>
                  <a:pt x="10186" y="1186"/>
                  <a:pt x="10146" y="1021"/>
                </a:cubicBezTo>
                <a:cubicBezTo>
                  <a:pt x="10105" y="858"/>
                  <a:pt x="9947" y="726"/>
                  <a:pt x="9791" y="726"/>
                </a:cubicBezTo>
                <a:close/>
                <a:moveTo>
                  <a:pt x="11171" y="726"/>
                </a:moveTo>
                <a:cubicBezTo>
                  <a:pt x="11015" y="726"/>
                  <a:pt x="10923" y="858"/>
                  <a:pt x="10966" y="1021"/>
                </a:cubicBezTo>
                <a:cubicBezTo>
                  <a:pt x="11008" y="1186"/>
                  <a:pt x="11170" y="1319"/>
                  <a:pt x="11327" y="1319"/>
                </a:cubicBezTo>
                <a:cubicBezTo>
                  <a:pt x="11484" y="1319"/>
                  <a:pt x="11575" y="1186"/>
                  <a:pt x="11531" y="1021"/>
                </a:cubicBezTo>
                <a:cubicBezTo>
                  <a:pt x="11487" y="858"/>
                  <a:pt x="11326" y="726"/>
                  <a:pt x="11171" y="726"/>
                </a:cubicBezTo>
                <a:close/>
                <a:moveTo>
                  <a:pt x="11860" y="726"/>
                </a:moveTo>
                <a:cubicBezTo>
                  <a:pt x="11705" y="726"/>
                  <a:pt x="11614" y="858"/>
                  <a:pt x="11659" y="1021"/>
                </a:cubicBezTo>
                <a:cubicBezTo>
                  <a:pt x="11703" y="1186"/>
                  <a:pt x="11866" y="1319"/>
                  <a:pt x="12023" y="1319"/>
                </a:cubicBezTo>
                <a:cubicBezTo>
                  <a:pt x="12180" y="1319"/>
                  <a:pt x="12270" y="1186"/>
                  <a:pt x="12224" y="1021"/>
                </a:cubicBezTo>
                <a:cubicBezTo>
                  <a:pt x="12179" y="858"/>
                  <a:pt x="12016" y="726"/>
                  <a:pt x="11860" y="726"/>
                </a:cubicBezTo>
                <a:close/>
                <a:moveTo>
                  <a:pt x="13929" y="726"/>
                </a:moveTo>
                <a:cubicBezTo>
                  <a:pt x="13774" y="726"/>
                  <a:pt x="13688" y="858"/>
                  <a:pt x="13737" y="1021"/>
                </a:cubicBezTo>
                <a:cubicBezTo>
                  <a:pt x="13787" y="1186"/>
                  <a:pt x="13955" y="1319"/>
                  <a:pt x="14112" y="1319"/>
                </a:cubicBezTo>
                <a:cubicBezTo>
                  <a:pt x="14269" y="1319"/>
                  <a:pt x="14355" y="1186"/>
                  <a:pt x="14303" y="1021"/>
                </a:cubicBezTo>
                <a:cubicBezTo>
                  <a:pt x="14252" y="858"/>
                  <a:pt x="14085" y="726"/>
                  <a:pt x="13929" y="726"/>
                </a:cubicBezTo>
                <a:close/>
                <a:moveTo>
                  <a:pt x="14619" y="726"/>
                </a:moveTo>
                <a:cubicBezTo>
                  <a:pt x="14463" y="726"/>
                  <a:pt x="14379" y="858"/>
                  <a:pt x="14431" y="1021"/>
                </a:cubicBezTo>
                <a:cubicBezTo>
                  <a:pt x="14482" y="1186"/>
                  <a:pt x="14652" y="1319"/>
                  <a:pt x="14809" y="1319"/>
                </a:cubicBezTo>
                <a:cubicBezTo>
                  <a:pt x="14966" y="1319"/>
                  <a:pt x="15049" y="1186"/>
                  <a:pt x="14996" y="1021"/>
                </a:cubicBezTo>
                <a:cubicBezTo>
                  <a:pt x="14943" y="858"/>
                  <a:pt x="14775" y="726"/>
                  <a:pt x="14619" y="726"/>
                </a:cubicBezTo>
                <a:close/>
                <a:moveTo>
                  <a:pt x="891" y="1453"/>
                </a:moveTo>
                <a:cubicBezTo>
                  <a:pt x="734" y="1453"/>
                  <a:pt x="619" y="1588"/>
                  <a:pt x="635" y="1755"/>
                </a:cubicBezTo>
                <a:cubicBezTo>
                  <a:pt x="651" y="1923"/>
                  <a:pt x="792" y="2060"/>
                  <a:pt x="951" y="2060"/>
                </a:cubicBezTo>
                <a:cubicBezTo>
                  <a:pt x="1110" y="2060"/>
                  <a:pt x="1224" y="1923"/>
                  <a:pt x="1207" y="1755"/>
                </a:cubicBezTo>
                <a:cubicBezTo>
                  <a:pt x="1190" y="1588"/>
                  <a:pt x="1048" y="1453"/>
                  <a:pt x="891" y="1453"/>
                </a:cubicBezTo>
                <a:close/>
                <a:moveTo>
                  <a:pt x="2293" y="1453"/>
                </a:moveTo>
                <a:cubicBezTo>
                  <a:pt x="2135" y="1453"/>
                  <a:pt x="2024" y="1588"/>
                  <a:pt x="2043" y="1755"/>
                </a:cubicBezTo>
                <a:cubicBezTo>
                  <a:pt x="2063" y="1923"/>
                  <a:pt x="2207" y="2060"/>
                  <a:pt x="2366" y="2060"/>
                </a:cubicBezTo>
                <a:cubicBezTo>
                  <a:pt x="2525" y="2060"/>
                  <a:pt x="2636" y="1923"/>
                  <a:pt x="2615" y="1755"/>
                </a:cubicBezTo>
                <a:cubicBezTo>
                  <a:pt x="2595" y="1588"/>
                  <a:pt x="2450" y="1453"/>
                  <a:pt x="2293" y="1453"/>
                </a:cubicBezTo>
                <a:close/>
                <a:moveTo>
                  <a:pt x="2982" y="1453"/>
                </a:moveTo>
                <a:cubicBezTo>
                  <a:pt x="2825" y="1453"/>
                  <a:pt x="2714" y="1588"/>
                  <a:pt x="2736" y="1755"/>
                </a:cubicBezTo>
                <a:cubicBezTo>
                  <a:pt x="2757" y="1923"/>
                  <a:pt x="2904" y="2060"/>
                  <a:pt x="3063" y="2060"/>
                </a:cubicBezTo>
                <a:cubicBezTo>
                  <a:pt x="3221" y="2060"/>
                  <a:pt x="3331" y="1923"/>
                  <a:pt x="3308" y="1755"/>
                </a:cubicBezTo>
                <a:cubicBezTo>
                  <a:pt x="3285" y="1588"/>
                  <a:pt x="3139" y="1453"/>
                  <a:pt x="2982" y="1453"/>
                </a:cubicBezTo>
                <a:close/>
                <a:moveTo>
                  <a:pt x="3683" y="1453"/>
                </a:moveTo>
                <a:cubicBezTo>
                  <a:pt x="3525" y="1453"/>
                  <a:pt x="3417" y="1588"/>
                  <a:pt x="3440" y="1755"/>
                </a:cubicBezTo>
                <a:cubicBezTo>
                  <a:pt x="3463" y="1923"/>
                  <a:pt x="3611" y="2060"/>
                  <a:pt x="3770" y="2060"/>
                </a:cubicBezTo>
                <a:cubicBezTo>
                  <a:pt x="3928" y="2060"/>
                  <a:pt x="4037" y="1923"/>
                  <a:pt x="4012" y="1755"/>
                </a:cubicBezTo>
                <a:cubicBezTo>
                  <a:pt x="3988" y="1588"/>
                  <a:pt x="3840" y="1453"/>
                  <a:pt x="3683" y="1453"/>
                </a:cubicBezTo>
                <a:close/>
                <a:moveTo>
                  <a:pt x="5073" y="1453"/>
                </a:moveTo>
                <a:cubicBezTo>
                  <a:pt x="4916" y="1453"/>
                  <a:pt x="4810" y="1588"/>
                  <a:pt x="4837" y="1755"/>
                </a:cubicBezTo>
                <a:cubicBezTo>
                  <a:pt x="4864" y="1923"/>
                  <a:pt x="5014" y="2060"/>
                  <a:pt x="5174" y="2060"/>
                </a:cubicBezTo>
                <a:cubicBezTo>
                  <a:pt x="5332" y="2060"/>
                  <a:pt x="5438" y="1923"/>
                  <a:pt x="5409" y="1755"/>
                </a:cubicBezTo>
                <a:cubicBezTo>
                  <a:pt x="5381" y="1588"/>
                  <a:pt x="5231" y="1453"/>
                  <a:pt x="5073" y="1453"/>
                </a:cubicBezTo>
                <a:close/>
                <a:moveTo>
                  <a:pt x="5774" y="1453"/>
                </a:moveTo>
                <a:cubicBezTo>
                  <a:pt x="5617" y="1453"/>
                  <a:pt x="5512" y="1588"/>
                  <a:pt x="5541" y="1755"/>
                </a:cubicBezTo>
                <a:cubicBezTo>
                  <a:pt x="5570" y="1923"/>
                  <a:pt x="5722" y="2060"/>
                  <a:pt x="5881" y="2060"/>
                </a:cubicBezTo>
                <a:cubicBezTo>
                  <a:pt x="6040" y="2060"/>
                  <a:pt x="6144" y="1923"/>
                  <a:pt x="6113" y="1755"/>
                </a:cubicBezTo>
                <a:cubicBezTo>
                  <a:pt x="6083" y="1588"/>
                  <a:pt x="5931" y="1453"/>
                  <a:pt x="5774" y="1453"/>
                </a:cubicBezTo>
                <a:close/>
                <a:moveTo>
                  <a:pt x="6475" y="1453"/>
                </a:moveTo>
                <a:cubicBezTo>
                  <a:pt x="6318" y="1453"/>
                  <a:pt x="6215" y="1588"/>
                  <a:pt x="6246" y="1755"/>
                </a:cubicBezTo>
                <a:cubicBezTo>
                  <a:pt x="6276" y="1923"/>
                  <a:pt x="6430" y="2060"/>
                  <a:pt x="6589" y="2060"/>
                </a:cubicBezTo>
                <a:cubicBezTo>
                  <a:pt x="6748" y="2060"/>
                  <a:pt x="6850" y="1923"/>
                  <a:pt x="6818" y="1755"/>
                </a:cubicBezTo>
                <a:cubicBezTo>
                  <a:pt x="6786" y="1588"/>
                  <a:pt x="6633" y="1453"/>
                  <a:pt x="6475" y="1453"/>
                </a:cubicBezTo>
                <a:close/>
                <a:moveTo>
                  <a:pt x="7176" y="1453"/>
                </a:moveTo>
                <a:cubicBezTo>
                  <a:pt x="7019" y="1453"/>
                  <a:pt x="6917" y="1588"/>
                  <a:pt x="6950" y="1755"/>
                </a:cubicBezTo>
                <a:cubicBezTo>
                  <a:pt x="6982" y="1923"/>
                  <a:pt x="7138" y="2060"/>
                  <a:pt x="7297" y="2060"/>
                </a:cubicBezTo>
                <a:cubicBezTo>
                  <a:pt x="7455" y="2060"/>
                  <a:pt x="7556" y="1923"/>
                  <a:pt x="7522" y="1755"/>
                </a:cubicBezTo>
                <a:cubicBezTo>
                  <a:pt x="7488" y="1588"/>
                  <a:pt x="7334" y="1453"/>
                  <a:pt x="7176" y="1453"/>
                </a:cubicBezTo>
                <a:close/>
                <a:moveTo>
                  <a:pt x="7865" y="1453"/>
                </a:moveTo>
                <a:cubicBezTo>
                  <a:pt x="7708" y="1453"/>
                  <a:pt x="7608" y="1588"/>
                  <a:pt x="7643" y="1755"/>
                </a:cubicBezTo>
                <a:cubicBezTo>
                  <a:pt x="7677" y="1923"/>
                  <a:pt x="7834" y="2060"/>
                  <a:pt x="7993" y="2060"/>
                </a:cubicBezTo>
                <a:cubicBezTo>
                  <a:pt x="8152" y="2060"/>
                  <a:pt x="8251" y="1923"/>
                  <a:pt x="8215" y="1755"/>
                </a:cubicBezTo>
                <a:cubicBezTo>
                  <a:pt x="8179" y="1588"/>
                  <a:pt x="8023" y="1453"/>
                  <a:pt x="7865" y="1453"/>
                </a:cubicBezTo>
                <a:close/>
                <a:moveTo>
                  <a:pt x="8567" y="1453"/>
                </a:moveTo>
                <a:cubicBezTo>
                  <a:pt x="8409" y="1453"/>
                  <a:pt x="8311" y="1588"/>
                  <a:pt x="8347" y="1755"/>
                </a:cubicBezTo>
                <a:cubicBezTo>
                  <a:pt x="8383" y="1923"/>
                  <a:pt x="8542" y="2060"/>
                  <a:pt x="8700" y="2060"/>
                </a:cubicBezTo>
                <a:cubicBezTo>
                  <a:pt x="8860" y="2060"/>
                  <a:pt x="8957" y="1923"/>
                  <a:pt x="8919" y="1755"/>
                </a:cubicBezTo>
                <a:cubicBezTo>
                  <a:pt x="8882" y="1588"/>
                  <a:pt x="8724" y="1453"/>
                  <a:pt x="8567" y="1453"/>
                </a:cubicBezTo>
                <a:close/>
                <a:moveTo>
                  <a:pt x="9268" y="1453"/>
                </a:moveTo>
                <a:cubicBezTo>
                  <a:pt x="9111" y="1453"/>
                  <a:pt x="9014" y="1588"/>
                  <a:pt x="9052" y="1755"/>
                </a:cubicBezTo>
                <a:cubicBezTo>
                  <a:pt x="9090" y="1923"/>
                  <a:pt x="9249" y="2060"/>
                  <a:pt x="9408" y="2060"/>
                </a:cubicBezTo>
                <a:cubicBezTo>
                  <a:pt x="9567" y="2060"/>
                  <a:pt x="9663" y="1923"/>
                  <a:pt x="9624" y="1755"/>
                </a:cubicBezTo>
                <a:cubicBezTo>
                  <a:pt x="9584" y="1588"/>
                  <a:pt x="9425" y="1453"/>
                  <a:pt x="9268" y="1453"/>
                </a:cubicBezTo>
                <a:close/>
                <a:moveTo>
                  <a:pt x="9958" y="1453"/>
                </a:moveTo>
                <a:cubicBezTo>
                  <a:pt x="9800" y="1453"/>
                  <a:pt x="9705" y="1588"/>
                  <a:pt x="9745" y="1755"/>
                </a:cubicBezTo>
                <a:cubicBezTo>
                  <a:pt x="9785" y="1923"/>
                  <a:pt x="9946" y="2060"/>
                  <a:pt x="10105" y="2060"/>
                </a:cubicBezTo>
                <a:cubicBezTo>
                  <a:pt x="10264" y="2060"/>
                  <a:pt x="10358" y="1923"/>
                  <a:pt x="10316" y="1755"/>
                </a:cubicBezTo>
                <a:cubicBezTo>
                  <a:pt x="10275" y="1588"/>
                  <a:pt x="10115" y="1453"/>
                  <a:pt x="9958" y="1453"/>
                </a:cubicBezTo>
                <a:close/>
                <a:moveTo>
                  <a:pt x="10659" y="1453"/>
                </a:moveTo>
                <a:cubicBezTo>
                  <a:pt x="10501" y="1453"/>
                  <a:pt x="10408" y="1588"/>
                  <a:pt x="10449" y="1755"/>
                </a:cubicBezTo>
                <a:cubicBezTo>
                  <a:pt x="10491" y="1923"/>
                  <a:pt x="10653" y="2060"/>
                  <a:pt x="10812" y="2060"/>
                </a:cubicBezTo>
                <a:cubicBezTo>
                  <a:pt x="10971" y="2060"/>
                  <a:pt x="11065" y="1923"/>
                  <a:pt x="11021" y="1755"/>
                </a:cubicBezTo>
                <a:cubicBezTo>
                  <a:pt x="10978" y="1588"/>
                  <a:pt x="10816" y="1453"/>
                  <a:pt x="10659" y="1453"/>
                </a:cubicBezTo>
                <a:close/>
                <a:moveTo>
                  <a:pt x="11360" y="1453"/>
                </a:moveTo>
                <a:cubicBezTo>
                  <a:pt x="11202" y="1453"/>
                  <a:pt x="11110" y="1588"/>
                  <a:pt x="11154" y="1755"/>
                </a:cubicBezTo>
                <a:cubicBezTo>
                  <a:pt x="11197" y="1923"/>
                  <a:pt x="11362" y="2060"/>
                  <a:pt x="11521" y="2060"/>
                </a:cubicBezTo>
                <a:cubicBezTo>
                  <a:pt x="11679" y="2060"/>
                  <a:pt x="11771" y="1923"/>
                  <a:pt x="11726" y="1755"/>
                </a:cubicBezTo>
                <a:cubicBezTo>
                  <a:pt x="11681" y="1588"/>
                  <a:pt x="11517" y="1453"/>
                  <a:pt x="11360" y="1453"/>
                </a:cubicBezTo>
                <a:close/>
                <a:moveTo>
                  <a:pt x="12061" y="1453"/>
                </a:moveTo>
                <a:cubicBezTo>
                  <a:pt x="11904" y="1453"/>
                  <a:pt x="11813" y="1588"/>
                  <a:pt x="11859" y="1755"/>
                </a:cubicBezTo>
                <a:cubicBezTo>
                  <a:pt x="11904" y="1923"/>
                  <a:pt x="12070" y="2060"/>
                  <a:pt x="12229" y="2060"/>
                </a:cubicBezTo>
                <a:cubicBezTo>
                  <a:pt x="12387" y="2060"/>
                  <a:pt x="12478" y="1923"/>
                  <a:pt x="12431" y="1755"/>
                </a:cubicBezTo>
                <a:cubicBezTo>
                  <a:pt x="12384" y="1588"/>
                  <a:pt x="12218" y="1453"/>
                  <a:pt x="12061" y="1453"/>
                </a:cubicBezTo>
                <a:close/>
                <a:moveTo>
                  <a:pt x="12751" y="1453"/>
                </a:moveTo>
                <a:cubicBezTo>
                  <a:pt x="12594" y="1453"/>
                  <a:pt x="12504" y="1588"/>
                  <a:pt x="12551" y="1755"/>
                </a:cubicBezTo>
                <a:cubicBezTo>
                  <a:pt x="12599" y="1923"/>
                  <a:pt x="12766" y="2060"/>
                  <a:pt x="12924" y="2060"/>
                </a:cubicBezTo>
                <a:cubicBezTo>
                  <a:pt x="13084" y="2060"/>
                  <a:pt x="13172" y="1923"/>
                  <a:pt x="13123" y="1755"/>
                </a:cubicBezTo>
                <a:cubicBezTo>
                  <a:pt x="13075" y="1588"/>
                  <a:pt x="12908" y="1453"/>
                  <a:pt x="12751" y="1453"/>
                </a:cubicBezTo>
                <a:close/>
                <a:moveTo>
                  <a:pt x="13452" y="1453"/>
                </a:moveTo>
                <a:cubicBezTo>
                  <a:pt x="13295" y="1453"/>
                  <a:pt x="13207" y="1588"/>
                  <a:pt x="13256" y="1755"/>
                </a:cubicBezTo>
                <a:cubicBezTo>
                  <a:pt x="13305" y="1923"/>
                  <a:pt x="13474" y="2060"/>
                  <a:pt x="13633" y="2060"/>
                </a:cubicBezTo>
                <a:cubicBezTo>
                  <a:pt x="13792" y="2060"/>
                  <a:pt x="13879" y="1923"/>
                  <a:pt x="13828" y="1755"/>
                </a:cubicBezTo>
                <a:cubicBezTo>
                  <a:pt x="13778" y="1588"/>
                  <a:pt x="13610" y="1453"/>
                  <a:pt x="13452" y="1453"/>
                </a:cubicBezTo>
                <a:close/>
                <a:moveTo>
                  <a:pt x="14154" y="1453"/>
                </a:moveTo>
                <a:cubicBezTo>
                  <a:pt x="13997" y="1453"/>
                  <a:pt x="13910" y="1588"/>
                  <a:pt x="13961" y="1755"/>
                </a:cubicBezTo>
                <a:cubicBezTo>
                  <a:pt x="14012" y="1923"/>
                  <a:pt x="14183" y="2060"/>
                  <a:pt x="14341" y="2060"/>
                </a:cubicBezTo>
                <a:cubicBezTo>
                  <a:pt x="14500" y="2060"/>
                  <a:pt x="14586" y="1923"/>
                  <a:pt x="14533" y="1755"/>
                </a:cubicBezTo>
                <a:cubicBezTo>
                  <a:pt x="14481" y="1588"/>
                  <a:pt x="14312" y="1453"/>
                  <a:pt x="14154" y="1453"/>
                </a:cubicBezTo>
                <a:close/>
                <a:moveTo>
                  <a:pt x="14844" y="1453"/>
                </a:moveTo>
                <a:cubicBezTo>
                  <a:pt x="14686" y="1453"/>
                  <a:pt x="14602" y="1588"/>
                  <a:pt x="14654" y="1755"/>
                </a:cubicBezTo>
                <a:cubicBezTo>
                  <a:pt x="14707" y="1923"/>
                  <a:pt x="14879" y="2060"/>
                  <a:pt x="15038" y="2060"/>
                </a:cubicBezTo>
                <a:cubicBezTo>
                  <a:pt x="15197" y="2060"/>
                  <a:pt x="15280" y="1923"/>
                  <a:pt x="15226" y="1755"/>
                </a:cubicBezTo>
                <a:cubicBezTo>
                  <a:pt x="15172" y="1588"/>
                  <a:pt x="15001" y="1453"/>
                  <a:pt x="14844" y="1453"/>
                </a:cubicBezTo>
                <a:close/>
                <a:moveTo>
                  <a:pt x="15545" y="1453"/>
                </a:moveTo>
                <a:cubicBezTo>
                  <a:pt x="15388" y="1453"/>
                  <a:pt x="15304" y="1588"/>
                  <a:pt x="15359" y="1755"/>
                </a:cubicBezTo>
                <a:cubicBezTo>
                  <a:pt x="15414" y="1923"/>
                  <a:pt x="15587" y="2060"/>
                  <a:pt x="15746" y="2060"/>
                </a:cubicBezTo>
                <a:cubicBezTo>
                  <a:pt x="15905" y="2060"/>
                  <a:pt x="15988" y="1923"/>
                  <a:pt x="15932" y="1755"/>
                </a:cubicBezTo>
                <a:cubicBezTo>
                  <a:pt x="15875" y="1588"/>
                  <a:pt x="15703" y="1453"/>
                  <a:pt x="15545" y="1453"/>
                </a:cubicBezTo>
                <a:close/>
                <a:moveTo>
                  <a:pt x="16246" y="1453"/>
                </a:moveTo>
                <a:cubicBezTo>
                  <a:pt x="16089" y="1453"/>
                  <a:pt x="16007" y="1588"/>
                  <a:pt x="16064" y="1755"/>
                </a:cubicBezTo>
                <a:cubicBezTo>
                  <a:pt x="16121" y="1923"/>
                  <a:pt x="16295" y="2060"/>
                  <a:pt x="16454" y="2060"/>
                </a:cubicBezTo>
                <a:cubicBezTo>
                  <a:pt x="16613" y="2060"/>
                  <a:pt x="16694" y="1923"/>
                  <a:pt x="16636" y="1755"/>
                </a:cubicBezTo>
                <a:cubicBezTo>
                  <a:pt x="16578" y="1588"/>
                  <a:pt x="16404" y="1453"/>
                  <a:pt x="16246" y="1453"/>
                </a:cubicBezTo>
                <a:close/>
                <a:moveTo>
                  <a:pt x="16937" y="1453"/>
                </a:moveTo>
                <a:cubicBezTo>
                  <a:pt x="16780" y="1453"/>
                  <a:pt x="16699" y="1588"/>
                  <a:pt x="16757" y="1755"/>
                </a:cubicBezTo>
                <a:cubicBezTo>
                  <a:pt x="16815" y="1923"/>
                  <a:pt x="16992" y="2060"/>
                  <a:pt x="17151" y="2060"/>
                </a:cubicBezTo>
                <a:cubicBezTo>
                  <a:pt x="17309" y="2060"/>
                  <a:pt x="17389" y="1923"/>
                  <a:pt x="17329" y="1755"/>
                </a:cubicBezTo>
                <a:cubicBezTo>
                  <a:pt x="17270" y="1588"/>
                  <a:pt x="17094" y="1453"/>
                  <a:pt x="16937" y="1453"/>
                </a:cubicBezTo>
                <a:close/>
                <a:moveTo>
                  <a:pt x="17638" y="1453"/>
                </a:moveTo>
                <a:cubicBezTo>
                  <a:pt x="17481" y="1453"/>
                  <a:pt x="17402" y="1588"/>
                  <a:pt x="17462" y="1755"/>
                </a:cubicBezTo>
                <a:cubicBezTo>
                  <a:pt x="17522" y="1923"/>
                  <a:pt x="17701" y="2060"/>
                  <a:pt x="17859" y="2060"/>
                </a:cubicBezTo>
                <a:cubicBezTo>
                  <a:pt x="18018" y="2060"/>
                  <a:pt x="18096" y="1923"/>
                  <a:pt x="18034" y="1755"/>
                </a:cubicBezTo>
                <a:cubicBezTo>
                  <a:pt x="17973" y="1588"/>
                  <a:pt x="17795" y="1453"/>
                  <a:pt x="17638" y="1453"/>
                </a:cubicBezTo>
                <a:close/>
                <a:moveTo>
                  <a:pt x="18340" y="1453"/>
                </a:moveTo>
                <a:cubicBezTo>
                  <a:pt x="18183" y="1453"/>
                  <a:pt x="18105" y="1588"/>
                  <a:pt x="18167" y="1755"/>
                </a:cubicBezTo>
                <a:cubicBezTo>
                  <a:pt x="18229" y="1923"/>
                  <a:pt x="18409" y="2060"/>
                  <a:pt x="18567" y="2060"/>
                </a:cubicBezTo>
                <a:cubicBezTo>
                  <a:pt x="18726" y="2060"/>
                  <a:pt x="18803" y="1923"/>
                  <a:pt x="18739" y="1755"/>
                </a:cubicBezTo>
                <a:cubicBezTo>
                  <a:pt x="18676" y="1588"/>
                  <a:pt x="18497" y="1453"/>
                  <a:pt x="18340" y="1453"/>
                </a:cubicBezTo>
                <a:close/>
                <a:moveTo>
                  <a:pt x="19030" y="1453"/>
                </a:moveTo>
                <a:cubicBezTo>
                  <a:pt x="18872" y="1453"/>
                  <a:pt x="18796" y="1588"/>
                  <a:pt x="18860" y="1755"/>
                </a:cubicBezTo>
                <a:cubicBezTo>
                  <a:pt x="18924" y="1923"/>
                  <a:pt x="19105" y="2060"/>
                  <a:pt x="19264" y="2060"/>
                </a:cubicBezTo>
                <a:cubicBezTo>
                  <a:pt x="19422" y="2060"/>
                  <a:pt x="19498" y="1923"/>
                  <a:pt x="19432" y="1755"/>
                </a:cubicBezTo>
                <a:cubicBezTo>
                  <a:pt x="19367" y="1588"/>
                  <a:pt x="19187" y="1453"/>
                  <a:pt x="19030" y="1453"/>
                </a:cubicBezTo>
                <a:close/>
                <a:moveTo>
                  <a:pt x="264" y="2179"/>
                </a:moveTo>
                <a:cubicBezTo>
                  <a:pt x="104" y="2179"/>
                  <a:pt x="-13" y="2317"/>
                  <a:pt x="1" y="2488"/>
                </a:cubicBezTo>
                <a:cubicBezTo>
                  <a:pt x="15" y="2660"/>
                  <a:pt x="157" y="2800"/>
                  <a:pt x="318" y="2800"/>
                </a:cubicBezTo>
                <a:cubicBezTo>
                  <a:pt x="479" y="2800"/>
                  <a:pt x="596" y="2660"/>
                  <a:pt x="580" y="2488"/>
                </a:cubicBezTo>
                <a:cubicBezTo>
                  <a:pt x="564" y="2317"/>
                  <a:pt x="422" y="2179"/>
                  <a:pt x="264" y="2179"/>
                </a:cubicBezTo>
                <a:close/>
                <a:moveTo>
                  <a:pt x="964" y="2179"/>
                </a:moveTo>
                <a:cubicBezTo>
                  <a:pt x="805" y="2179"/>
                  <a:pt x="689" y="2317"/>
                  <a:pt x="705" y="2488"/>
                </a:cubicBezTo>
                <a:cubicBezTo>
                  <a:pt x="722" y="2660"/>
                  <a:pt x="865" y="2800"/>
                  <a:pt x="1026" y="2800"/>
                </a:cubicBezTo>
                <a:cubicBezTo>
                  <a:pt x="1186" y="2800"/>
                  <a:pt x="1302" y="2660"/>
                  <a:pt x="1284" y="2488"/>
                </a:cubicBezTo>
                <a:cubicBezTo>
                  <a:pt x="1266" y="2317"/>
                  <a:pt x="1123" y="2179"/>
                  <a:pt x="964" y="2179"/>
                </a:cubicBezTo>
                <a:close/>
                <a:moveTo>
                  <a:pt x="1666" y="2179"/>
                </a:moveTo>
                <a:cubicBezTo>
                  <a:pt x="1507" y="2179"/>
                  <a:pt x="1391" y="2317"/>
                  <a:pt x="1409" y="2488"/>
                </a:cubicBezTo>
                <a:cubicBezTo>
                  <a:pt x="1428" y="2660"/>
                  <a:pt x="1573" y="2800"/>
                  <a:pt x="1734" y="2800"/>
                </a:cubicBezTo>
                <a:cubicBezTo>
                  <a:pt x="1894" y="2800"/>
                  <a:pt x="2009" y="2660"/>
                  <a:pt x="1989" y="2488"/>
                </a:cubicBezTo>
                <a:cubicBezTo>
                  <a:pt x="1969" y="2317"/>
                  <a:pt x="1824" y="2179"/>
                  <a:pt x="1666" y="2179"/>
                </a:cubicBezTo>
                <a:close/>
                <a:moveTo>
                  <a:pt x="2378" y="2179"/>
                </a:moveTo>
                <a:cubicBezTo>
                  <a:pt x="2218" y="2179"/>
                  <a:pt x="2105" y="2317"/>
                  <a:pt x="2125" y="2488"/>
                </a:cubicBezTo>
                <a:cubicBezTo>
                  <a:pt x="2145" y="2660"/>
                  <a:pt x="2292" y="2800"/>
                  <a:pt x="2452" y="2800"/>
                </a:cubicBezTo>
                <a:cubicBezTo>
                  <a:pt x="2613" y="2800"/>
                  <a:pt x="2726" y="2660"/>
                  <a:pt x="2704" y="2488"/>
                </a:cubicBezTo>
                <a:cubicBezTo>
                  <a:pt x="2683" y="2317"/>
                  <a:pt x="2537" y="2179"/>
                  <a:pt x="2378" y="2179"/>
                </a:cubicBezTo>
                <a:close/>
                <a:moveTo>
                  <a:pt x="3079" y="2179"/>
                </a:moveTo>
                <a:cubicBezTo>
                  <a:pt x="2919" y="2179"/>
                  <a:pt x="2808" y="2317"/>
                  <a:pt x="2829" y="2488"/>
                </a:cubicBezTo>
                <a:cubicBezTo>
                  <a:pt x="2851" y="2660"/>
                  <a:pt x="3000" y="2800"/>
                  <a:pt x="3161" y="2800"/>
                </a:cubicBezTo>
                <a:cubicBezTo>
                  <a:pt x="3321" y="2800"/>
                  <a:pt x="3432" y="2660"/>
                  <a:pt x="3409" y="2488"/>
                </a:cubicBezTo>
                <a:cubicBezTo>
                  <a:pt x="3385" y="2317"/>
                  <a:pt x="3238" y="2179"/>
                  <a:pt x="3079" y="2179"/>
                </a:cubicBezTo>
                <a:close/>
                <a:moveTo>
                  <a:pt x="3791" y="2179"/>
                </a:moveTo>
                <a:cubicBezTo>
                  <a:pt x="3631" y="2179"/>
                  <a:pt x="3522" y="2317"/>
                  <a:pt x="3546" y="2488"/>
                </a:cubicBezTo>
                <a:cubicBezTo>
                  <a:pt x="3569" y="2660"/>
                  <a:pt x="3719" y="2800"/>
                  <a:pt x="3880" y="2800"/>
                </a:cubicBezTo>
                <a:cubicBezTo>
                  <a:pt x="4040" y="2800"/>
                  <a:pt x="4150" y="2660"/>
                  <a:pt x="4124" y="2488"/>
                </a:cubicBezTo>
                <a:cubicBezTo>
                  <a:pt x="4099" y="2317"/>
                  <a:pt x="3950" y="2179"/>
                  <a:pt x="3791" y="2179"/>
                </a:cubicBezTo>
                <a:close/>
                <a:moveTo>
                  <a:pt x="4492" y="2179"/>
                </a:moveTo>
                <a:cubicBezTo>
                  <a:pt x="4332" y="2179"/>
                  <a:pt x="4224" y="2317"/>
                  <a:pt x="4250" y="2488"/>
                </a:cubicBezTo>
                <a:cubicBezTo>
                  <a:pt x="4275" y="2660"/>
                  <a:pt x="4427" y="2800"/>
                  <a:pt x="4588" y="2800"/>
                </a:cubicBezTo>
                <a:cubicBezTo>
                  <a:pt x="4748" y="2800"/>
                  <a:pt x="4856" y="2660"/>
                  <a:pt x="4829" y="2488"/>
                </a:cubicBezTo>
                <a:cubicBezTo>
                  <a:pt x="4802" y="2317"/>
                  <a:pt x="4651" y="2179"/>
                  <a:pt x="4492" y="2179"/>
                </a:cubicBezTo>
                <a:close/>
                <a:moveTo>
                  <a:pt x="5205" y="2179"/>
                </a:moveTo>
                <a:cubicBezTo>
                  <a:pt x="5045" y="2179"/>
                  <a:pt x="4938" y="2317"/>
                  <a:pt x="4966" y="2488"/>
                </a:cubicBezTo>
                <a:cubicBezTo>
                  <a:pt x="4994" y="2660"/>
                  <a:pt x="5146" y="2800"/>
                  <a:pt x="5307" y="2800"/>
                </a:cubicBezTo>
                <a:cubicBezTo>
                  <a:pt x="5468" y="2800"/>
                  <a:pt x="5574" y="2660"/>
                  <a:pt x="5545" y="2488"/>
                </a:cubicBezTo>
                <a:cubicBezTo>
                  <a:pt x="5516" y="2317"/>
                  <a:pt x="5364" y="2179"/>
                  <a:pt x="5205" y="2179"/>
                </a:cubicBezTo>
                <a:close/>
                <a:moveTo>
                  <a:pt x="5906" y="2179"/>
                </a:moveTo>
                <a:cubicBezTo>
                  <a:pt x="5747" y="2179"/>
                  <a:pt x="5641" y="2317"/>
                  <a:pt x="5670" y="2488"/>
                </a:cubicBezTo>
                <a:cubicBezTo>
                  <a:pt x="5700" y="2660"/>
                  <a:pt x="5854" y="2800"/>
                  <a:pt x="6015" y="2800"/>
                </a:cubicBezTo>
                <a:cubicBezTo>
                  <a:pt x="6175" y="2800"/>
                  <a:pt x="6280" y="2660"/>
                  <a:pt x="6249" y="2488"/>
                </a:cubicBezTo>
                <a:cubicBezTo>
                  <a:pt x="6218" y="2317"/>
                  <a:pt x="6065" y="2179"/>
                  <a:pt x="5906" y="2179"/>
                </a:cubicBezTo>
                <a:close/>
                <a:moveTo>
                  <a:pt x="6618" y="2179"/>
                </a:moveTo>
                <a:cubicBezTo>
                  <a:pt x="6459" y="2179"/>
                  <a:pt x="6355" y="2317"/>
                  <a:pt x="6386" y="2488"/>
                </a:cubicBezTo>
                <a:cubicBezTo>
                  <a:pt x="6418" y="2660"/>
                  <a:pt x="6574" y="2800"/>
                  <a:pt x="6734" y="2800"/>
                </a:cubicBezTo>
                <a:cubicBezTo>
                  <a:pt x="6895" y="2800"/>
                  <a:pt x="6999" y="2660"/>
                  <a:pt x="6966" y="2488"/>
                </a:cubicBezTo>
                <a:cubicBezTo>
                  <a:pt x="6933" y="2317"/>
                  <a:pt x="6777" y="2179"/>
                  <a:pt x="6618" y="2179"/>
                </a:cubicBezTo>
                <a:close/>
                <a:moveTo>
                  <a:pt x="7320" y="2179"/>
                </a:moveTo>
                <a:cubicBezTo>
                  <a:pt x="7160" y="2179"/>
                  <a:pt x="7058" y="2317"/>
                  <a:pt x="7091" y="2488"/>
                </a:cubicBezTo>
                <a:cubicBezTo>
                  <a:pt x="7124" y="2660"/>
                  <a:pt x="7282" y="2800"/>
                  <a:pt x="7443" y="2800"/>
                </a:cubicBezTo>
                <a:cubicBezTo>
                  <a:pt x="7603" y="2800"/>
                  <a:pt x="7705" y="2660"/>
                  <a:pt x="7670" y="2488"/>
                </a:cubicBezTo>
                <a:cubicBezTo>
                  <a:pt x="7635" y="2317"/>
                  <a:pt x="7479" y="2179"/>
                  <a:pt x="7320" y="2179"/>
                </a:cubicBezTo>
                <a:close/>
                <a:moveTo>
                  <a:pt x="8020" y="2179"/>
                </a:moveTo>
                <a:cubicBezTo>
                  <a:pt x="7862" y="2179"/>
                  <a:pt x="7760" y="2317"/>
                  <a:pt x="7795" y="2488"/>
                </a:cubicBezTo>
                <a:cubicBezTo>
                  <a:pt x="7831" y="2660"/>
                  <a:pt x="7990" y="2800"/>
                  <a:pt x="8150" y="2800"/>
                </a:cubicBezTo>
                <a:cubicBezTo>
                  <a:pt x="8311" y="2800"/>
                  <a:pt x="8411" y="2660"/>
                  <a:pt x="8375" y="2488"/>
                </a:cubicBezTo>
                <a:cubicBezTo>
                  <a:pt x="8338" y="2317"/>
                  <a:pt x="8179" y="2179"/>
                  <a:pt x="8020" y="2179"/>
                </a:cubicBezTo>
                <a:close/>
                <a:moveTo>
                  <a:pt x="8733" y="2179"/>
                </a:moveTo>
                <a:cubicBezTo>
                  <a:pt x="8574" y="2179"/>
                  <a:pt x="8474" y="2317"/>
                  <a:pt x="8512" y="2488"/>
                </a:cubicBezTo>
                <a:cubicBezTo>
                  <a:pt x="8549" y="2660"/>
                  <a:pt x="8709" y="2800"/>
                  <a:pt x="8870" y="2800"/>
                </a:cubicBezTo>
                <a:cubicBezTo>
                  <a:pt x="9031" y="2800"/>
                  <a:pt x="9129" y="2660"/>
                  <a:pt x="9090" y="2488"/>
                </a:cubicBezTo>
                <a:cubicBezTo>
                  <a:pt x="9052" y="2317"/>
                  <a:pt x="8892" y="2179"/>
                  <a:pt x="8733" y="2179"/>
                </a:cubicBezTo>
                <a:close/>
                <a:moveTo>
                  <a:pt x="9434" y="2179"/>
                </a:moveTo>
                <a:cubicBezTo>
                  <a:pt x="9275" y="2179"/>
                  <a:pt x="9177" y="2317"/>
                  <a:pt x="9216" y="2488"/>
                </a:cubicBezTo>
                <a:cubicBezTo>
                  <a:pt x="9255" y="2660"/>
                  <a:pt x="9417" y="2800"/>
                  <a:pt x="9578" y="2800"/>
                </a:cubicBezTo>
                <a:cubicBezTo>
                  <a:pt x="9738" y="2800"/>
                  <a:pt x="9835" y="2660"/>
                  <a:pt x="9795" y="2488"/>
                </a:cubicBezTo>
                <a:cubicBezTo>
                  <a:pt x="9755" y="2317"/>
                  <a:pt x="9593" y="2179"/>
                  <a:pt x="9434" y="2179"/>
                </a:cubicBezTo>
                <a:close/>
                <a:moveTo>
                  <a:pt x="10147" y="2179"/>
                </a:moveTo>
                <a:cubicBezTo>
                  <a:pt x="9988" y="2179"/>
                  <a:pt x="9892" y="2317"/>
                  <a:pt x="9933" y="2488"/>
                </a:cubicBezTo>
                <a:cubicBezTo>
                  <a:pt x="9974" y="2660"/>
                  <a:pt x="10137" y="2800"/>
                  <a:pt x="10298" y="2800"/>
                </a:cubicBezTo>
                <a:cubicBezTo>
                  <a:pt x="10458" y="2800"/>
                  <a:pt x="10554" y="2660"/>
                  <a:pt x="10511" y="2488"/>
                </a:cubicBezTo>
                <a:cubicBezTo>
                  <a:pt x="10469" y="2317"/>
                  <a:pt x="10306" y="2179"/>
                  <a:pt x="10147" y="2179"/>
                </a:cubicBezTo>
                <a:close/>
                <a:moveTo>
                  <a:pt x="10848" y="2179"/>
                </a:moveTo>
                <a:cubicBezTo>
                  <a:pt x="10689" y="2179"/>
                  <a:pt x="10595" y="2317"/>
                  <a:pt x="10637" y="2488"/>
                </a:cubicBezTo>
                <a:cubicBezTo>
                  <a:pt x="10680" y="2660"/>
                  <a:pt x="10844" y="2800"/>
                  <a:pt x="11006" y="2800"/>
                </a:cubicBezTo>
                <a:cubicBezTo>
                  <a:pt x="11166" y="2800"/>
                  <a:pt x="11261" y="2660"/>
                  <a:pt x="11216" y="2488"/>
                </a:cubicBezTo>
                <a:cubicBezTo>
                  <a:pt x="11172" y="2317"/>
                  <a:pt x="11007" y="2179"/>
                  <a:pt x="10848" y="2179"/>
                </a:cubicBezTo>
                <a:close/>
                <a:moveTo>
                  <a:pt x="11550" y="2179"/>
                </a:moveTo>
                <a:cubicBezTo>
                  <a:pt x="11390" y="2179"/>
                  <a:pt x="11297" y="2317"/>
                  <a:pt x="11342" y="2488"/>
                </a:cubicBezTo>
                <a:cubicBezTo>
                  <a:pt x="11386" y="2660"/>
                  <a:pt x="11553" y="2800"/>
                  <a:pt x="11714" y="2800"/>
                </a:cubicBezTo>
                <a:cubicBezTo>
                  <a:pt x="11874" y="2800"/>
                  <a:pt x="11967" y="2660"/>
                  <a:pt x="11921" y="2488"/>
                </a:cubicBezTo>
                <a:cubicBezTo>
                  <a:pt x="11875" y="2317"/>
                  <a:pt x="11709" y="2179"/>
                  <a:pt x="11550" y="2179"/>
                </a:cubicBezTo>
                <a:close/>
                <a:moveTo>
                  <a:pt x="12262" y="2179"/>
                </a:moveTo>
                <a:cubicBezTo>
                  <a:pt x="12103" y="2179"/>
                  <a:pt x="12012" y="2317"/>
                  <a:pt x="12058" y="2488"/>
                </a:cubicBezTo>
                <a:cubicBezTo>
                  <a:pt x="12105" y="2660"/>
                  <a:pt x="12273" y="2800"/>
                  <a:pt x="12434" y="2800"/>
                </a:cubicBezTo>
                <a:cubicBezTo>
                  <a:pt x="12595" y="2800"/>
                  <a:pt x="12686" y="2660"/>
                  <a:pt x="12637" y="2488"/>
                </a:cubicBezTo>
                <a:cubicBezTo>
                  <a:pt x="12589" y="2317"/>
                  <a:pt x="12422" y="2179"/>
                  <a:pt x="12262" y="2179"/>
                </a:cubicBezTo>
                <a:close/>
                <a:moveTo>
                  <a:pt x="12963" y="2179"/>
                </a:moveTo>
                <a:cubicBezTo>
                  <a:pt x="12804" y="2179"/>
                  <a:pt x="12715" y="2317"/>
                  <a:pt x="12763" y="2488"/>
                </a:cubicBezTo>
                <a:cubicBezTo>
                  <a:pt x="12812" y="2660"/>
                  <a:pt x="12981" y="2800"/>
                  <a:pt x="13141" y="2800"/>
                </a:cubicBezTo>
                <a:cubicBezTo>
                  <a:pt x="13303" y="2800"/>
                  <a:pt x="13392" y="2660"/>
                  <a:pt x="13342" y="2488"/>
                </a:cubicBezTo>
                <a:cubicBezTo>
                  <a:pt x="13292" y="2317"/>
                  <a:pt x="13123" y="2179"/>
                  <a:pt x="12963" y="2179"/>
                </a:cubicBezTo>
                <a:close/>
                <a:moveTo>
                  <a:pt x="13677" y="2179"/>
                </a:moveTo>
                <a:cubicBezTo>
                  <a:pt x="13517" y="2179"/>
                  <a:pt x="13429" y="2317"/>
                  <a:pt x="13480" y="2488"/>
                </a:cubicBezTo>
                <a:cubicBezTo>
                  <a:pt x="13530" y="2660"/>
                  <a:pt x="13701" y="2800"/>
                  <a:pt x="13862" y="2800"/>
                </a:cubicBezTo>
                <a:cubicBezTo>
                  <a:pt x="14023" y="2800"/>
                  <a:pt x="14110" y="2660"/>
                  <a:pt x="14058" y="2488"/>
                </a:cubicBezTo>
                <a:cubicBezTo>
                  <a:pt x="14006" y="2317"/>
                  <a:pt x="13836" y="2179"/>
                  <a:pt x="13677" y="2179"/>
                </a:cubicBezTo>
                <a:close/>
                <a:moveTo>
                  <a:pt x="14378" y="2179"/>
                </a:moveTo>
                <a:cubicBezTo>
                  <a:pt x="14219" y="2179"/>
                  <a:pt x="14132" y="2317"/>
                  <a:pt x="14184" y="2488"/>
                </a:cubicBezTo>
                <a:cubicBezTo>
                  <a:pt x="14236" y="2660"/>
                  <a:pt x="14409" y="2800"/>
                  <a:pt x="14570" y="2800"/>
                </a:cubicBezTo>
                <a:cubicBezTo>
                  <a:pt x="14731" y="2800"/>
                  <a:pt x="14817" y="2660"/>
                  <a:pt x="14763" y="2488"/>
                </a:cubicBezTo>
                <a:cubicBezTo>
                  <a:pt x="14710" y="2317"/>
                  <a:pt x="14538" y="2179"/>
                  <a:pt x="14378" y="2179"/>
                </a:cubicBezTo>
                <a:close/>
                <a:moveTo>
                  <a:pt x="15080" y="2179"/>
                </a:moveTo>
                <a:cubicBezTo>
                  <a:pt x="14920" y="2179"/>
                  <a:pt x="14835" y="2317"/>
                  <a:pt x="14889" y="2488"/>
                </a:cubicBezTo>
                <a:cubicBezTo>
                  <a:pt x="14943" y="2660"/>
                  <a:pt x="15117" y="2800"/>
                  <a:pt x="15278" y="2800"/>
                </a:cubicBezTo>
                <a:cubicBezTo>
                  <a:pt x="15439" y="2800"/>
                  <a:pt x="15524" y="2660"/>
                  <a:pt x="15468" y="2488"/>
                </a:cubicBezTo>
                <a:cubicBezTo>
                  <a:pt x="15412" y="2317"/>
                  <a:pt x="15239" y="2179"/>
                  <a:pt x="15080" y="2179"/>
                </a:cubicBezTo>
                <a:close/>
                <a:moveTo>
                  <a:pt x="15793" y="2179"/>
                </a:moveTo>
                <a:cubicBezTo>
                  <a:pt x="15634" y="2179"/>
                  <a:pt x="15550" y="2317"/>
                  <a:pt x="15606" y="2488"/>
                </a:cubicBezTo>
                <a:cubicBezTo>
                  <a:pt x="15662" y="2660"/>
                  <a:pt x="15838" y="2800"/>
                  <a:pt x="15998" y="2800"/>
                </a:cubicBezTo>
                <a:cubicBezTo>
                  <a:pt x="16159" y="2800"/>
                  <a:pt x="16243" y="2660"/>
                  <a:pt x="16185" y="2488"/>
                </a:cubicBezTo>
                <a:cubicBezTo>
                  <a:pt x="16128" y="2317"/>
                  <a:pt x="15952" y="2179"/>
                  <a:pt x="15793" y="2179"/>
                </a:cubicBezTo>
                <a:close/>
                <a:moveTo>
                  <a:pt x="16495" y="2179"/>
                </a:moveTo>
                <a:cubicBezTo>
                  <a:pt x="16335" y="2179"/>
                  <a:pt x="16253" y="2317"/>
                  <a:pt x="16311" y="2488"/>
                </a:cubicBezTo>
                <a:cubicBezTo>
                  <a:pt x="16369" y="2660"/>
                  <a:pt x="16546" y="2800"/>
                  <a:pt x="16707" y="2800"/>
                </a:cubicBezTo>
                <a:cubicBezTo>
                  <a:pt x="16867" y="2800"/>
                  <a:pt x="16949" y="2660"/>
                  <a:pt x="16890" y="2488"/>
                </a:cubicBezTo>
                <a:cubicBezTo>
                  <a:pt x="16830" y="2317"/>
                  <a:pt x="16654" y="2179"/>
                  <a:pt x="16495" y="2179"/>
                </a:cubicBezTo>
                <a:close/>
                <a:moveTo>
                  <a:pt x="17208" y="2179"/>
                </a:moveTo>
                <a:cubicBezTo>
                  <a:pt x="17049" y="2179"/>
                  <a:pt x="16968" y="2317"/>
                  <a:pt x="17027" y="2488"/>
                </a:cubicBezTo>
                <a:cubicBezTo>
                  <a:pt x="17087" y="2660"/>
                  <a:pt x="17267" y="2800"/>
                  <a:pt x="17427" y="2800"/>
                </a:cubicBezTo>
                <a:cubicBezTo>
                  <a:pt x="17588" y="2800"/>
                  <a:pt x="17668" y="2660"/>
                  <a:pt x="17607" y="2488"/>
                </a:cubicBezTo>
                <a:cubicBezTo>
                  <a:pt x="17545" y="2317"/>
                  <a:pt x="17367" y="2179"/>
                  <a:pt x="17208" y="2179"/>
                </a:cubicBezTo>
                <a:close/>
                <a:moveTo>
                  <a:pt x="17909" y="2179"/>
                </a:moveTo>
                <a:cubicBezTo>
                  <a:pt x="17751" y="2179"/>
                  <a:pt x="17671" y="2317"/>
                  <a:pt x="17732" y="2488"/>
                </a:cubicBezTo>
                <a:cubicBezTo>
                  <a:pt x="17794" y="2660"/>
                  <a:pt x="17975" y="2800"/>
                  <a:pt x="18135" y="2800"/>
                </a:cubicBezTo>
                <a:cubicBezTo>
                  <a:pt x="18296" y="2800"/>
                  <a:pt x="18374" y="2660"/>
                  <a:pt x="18311" y="2488"/>
                </a:cubicBezTo>
                <a:cubicBezTo>
                  <a:pt x="18248" y="2317"/>
                  <a:pt x="18068" y="2179"/>
                  <a:pt x="17909" y="2179"/>
                </a:cubicBezTo>
                <a:close/>
                <a:moveTo>
                  <a:pt x="18611" y="2179"/>
                </a:moveTo>
                <a:cubicBezTo>
                  <a:pt x="18452" y="2179"/>
                  <a:pt x="18374" y="2317"/>
                  <a:pt x="18437" y="2488"/>
                </a:cubicBezTo>
                <a:cubicBezTo>
                  <a:pt x="18501" y="2660"/>
                  <a:pt x="18683" y="2800"/>
                  <a:pt x="18844" y="2800"/>
                </a:cubicBezTo>
                <a:cubicBezTo>
                  <a:pt x="19004" y="2800"/>
                  <a:pt x="19082" y="2660"/>
                  <a:pt x="19016" y="2488"/>
                </a:cubicBezTo>
                <a:cubicBezTo>
                  <a:pt x="18951" y="2317"/>
                  <a:pt x="18770" y="2179"/>
                  <a:pt x="18611" y="2179"/>
                </a:cubicBezTo>
                <a:close/>
                <a:moveTo>
                  <a:pt x="19324" y="2179"/>
                </a:moveTo>
                <a:cubicBezTo>
                  <a:pt x="19165" y="2179"/>
                  <a:pt x="19089" y="2317"/>
                  <a:pt x="19154" y="2488"/>
                </a:cubicBezTo>
                <a:cubicBezTo>
                  <a:pt x="19220" y="2660"/>
                  <a:pt x="19403" y="2800"/>
                  <a:pt x="19564" y="2800"/>
                </a:cubicBezTo>
                <a:cubicBezTo>
                  <a:pt x="19724" y="2800"/>
                  <a:pt x="19800" y="2660"/>
                  <a:pt x="19733" y="2488"/>
                </a:cubicBezTo>
                <a:cubicBezTo>
                  <a:pt x="19666" y="2317"/>
                  <a:pt x="19483" y="2179"/>
                  <a:pt x="19324" y="2179"/>
                </a:cubicBezTo>
                <a:close/>
                <a:moveTo>
                  <a:pt x="20026" y="2179"/>
                </a:moveTo>
                <a:cubicBezTo>
                  <a:pt x="19867" y="2179"/>
                  <a:pt x="19792" y="2317"/>
                  <a:pt x="19859" y="2488"/>
                </a:cubicBezTo>
                <a:cubicBezTo>
                  <a:pt x="19927" y="2660"/>
                  <a:pt x="20112" y="2800"/>
                  <a:pt x="20273" y="2800"/>
                </a:cubicBezTo>
                <a:cubicBezTo>
                  <a:pt x="20434" y="2800"/>
                  <a:pt x="20507" y="2660"/>
                  <a:pt x="20438" y="2488"/>
                </a:cubicBezTo>
                <a:cubicBezTo>
                  <a:pt x="20369" y="2317"/>
                  <a:pt x="20185" y="2179"/>
                  <a:pt x="20026" y="2179"/>
                </a:cubicBezTo>
                <a:close/>
                <a:moveTo>
                  <a:pt x="3187" y="2947"/>
                </a:moveTo>
                <a:cubicBezTo>
                  <a:pt x="3026" y="2947"/>
                  <a:pt x="2913" y="3089"/>
                  <a:pt x="2935" y="3264"/>
                </a:cubicBezTo>
                <a:cubicBezTo>
                  <a:pt x="2958" y="3440"/>
                  <a:pt x="3108" y="3584"/>
                  <a:pt x="3271" y="3584"/>
                </a:cubicBezTo>
                <a:cubicBezTo>
                  <a:pt x="3433" y="3584"/>
                  <a:pt x="3546" y="3440"/>
                  <a:pt x="3521" y="3264"/>
                </a:cubicBezTo>
                <a:cubicBezTo>
                  <a:pt x="3498" y="3089"/>
                  <a:pt x="3348" y="2947"/>
                  <a:pt x="3187" y="2947"/>
                </a:cubicBezTo>
                <a:close/>
                <a:moveTo>
                  <a:pt x="3899" y="2947"/>
                </a:moveTo>
                <a:cubicBezTo>
                  <a:pt x="3738" y="2947"/>
                  <a:pt x="3627" y="3089"/>
                  <a:pt x="3651" y="3264"/>
                </a:cubicBezTo>
                <a:cubicBezTo>
                  <a:pt x="3676" y="3440"/>
                  <a:pt x="3827" y="3584"/>
                  <a:pt x="3990" y="3584"/>
                </a:cubicBezTo>
                <a:cubicBezTo>
                  <a:pt x="4152" y="3584"/>
                  <a:pt x="4263" y="3440"/>
                  <a:pt x="4237" y="3264"/>
                </a:cubicBezTo>
                <a:cubicBezTo>
                  <a:pt x="4212" y="3089"/>
                  <a:pt x="4060" y="2947"/>
                  <a:pt x="3899" y="2947"/>
                </a:cubicBezTo>
                <a:close/>
                <a:moveTo>
                  <a:pt x="4612" y="2947"/>
                </a:moveTo>
                <a:cubicBezTo>
                  <a:pt x="4450" y="2947"/>
                  <a:pt x="4341" y="3089"/>
                  <a:pt x="4367" y="3264"/>
                </a:cubicBezTo>
                <a:cubicBezTo>
                  <a:pt x="4394" y="3440"/>
                  <a:pt x="4546" y="3584"/>
                  <a:pt x="4709" y="3584"/>
                </a:cubicBezTo>
                <a:cubicBezTo>
                  <a:pt x="4872" y="3584"/>
                  <a:pt x="4981" y="3440"/>
                  <a:pt x="4954" y="3264"/>
                </a:cubicBezTo>
                <a:cubicBezTo>
                  <a:pt x="4926" y="3089"/>
                  <a:pt x="4773" y="2947"/>
                  <a:pt x="4612" y="2947"/>
                </a:cubicBezTo>
                <a:close/>
                <a:moveTo>
                  <a:pt x="5325" y="2947"/>
                </a:moveTo>
                <a:cubicBezTo>
                  <a:pt x="5163" y="2947"/>
                  <a:pt x="5055" y="3089"/>
                  <a:pt x="5083" y="3264"/>
                </a:cubicBezTo>
                <a:cubicBezTo>
                  <a:pt x="5112" y="3440"/>
                  <a:pt x="5266" y="3584"/>
                  <a:pt x="5429" y="3584"/>
                </a:cubicBezTo>
                <a:cubicBezTo>
                  <a:pt x="5592" y="3584"/>
                  <a:pt x="5699" y="3440"/>
                  <a:pt x="5669" y="3264"/>
                </a:cubicBezTo>
                <a:cubicBezTo>
                  <a:pt x="5640" y="3089"/>
                  <a:pt x="5485" y="2947"/>
                  <a:pt x="5325" y="2947"/>
                </a:cubicBezTo>
                <a:close/>
                <a:moveTo>
                  <a:pt x="6037" y="2947"/>
                </a:moveTo>
                <a:cubicBezTo>
                  <a:pt x="5876" y="2947"/>
                  <a:pt x="5770" y="3089"/>
                  <a:pt x="5800" y="3264"/>
                </a:cubicBezTo>
                <a:cubicBezTo>
                  <a:pt x="5830" y="3440"/>
                  <a:pt x="5986" y="3584"/>
                  <a:pt x="6149" y="3584"/>
                </a:cubicBezTo>
                <a:cubicBezTo>
                  <a:pt x="6311" y="3584"/>
                  <a:pt x="6417" y="3440"/>
                  <a:pt x="6385" y="3264"/>
                </a:cubicBezTo>
                <a:cubicBezTo>
                  <a:pt x="6354" y="3089"/>
                  <a:pt x="6198" y="2947"/>
                  <a:pt x="6037" y="2947"/>
                </a:cubicBezTo>
                <a:close/>
                <a:moveTo>
                  <a:pt x="6750" y="2947"/>
                </a:moveTo>
                <a:cubicBezTo>
                  <a:pt x="6589" y="2947"/>
                  <a:pt x="6484" y="3089"/>
                  <a:pt x="6516" y="3264"/>
                </a:cubicBezTo>
                <a:cubicBezTo>
                  <a:pt x="6548" y="3440"/>
                  <a:pt x="6706" y="3584"/>
                  <a:pt x="6869" y="3584"/>
                </a:cubicBezTo>
                <a:cubicBezTo>
                  <a:pt x="7032" y="3584"/>
                  <a:pt x="7136" y="3440"/>
                  <a:pt x="7102" y="3264"/>
                </a:cubicBezTo>
                <a:cubicBezTo>
                  <a:pt x="7068" y="3089"/>
                  <a:pt x="6911" y="2947"/>
                  <a:pt x="6750" y="2947"/>
                </a:cubicBezTo>
                <a:close/>
                <a:moveTo>
                  <a:pt x="7474" y="2947"/>
                </a:moveTo>
                <a:cubicBezTo>
                  <a:pt x="7313" y="2947"/>
                  <a:pt x="7210" y="3089"/>
                  <a:pt x="7244" y="3264"/>
                </a:cubicBezTo>
                <a:cubicBezTo>
                  <a:pt x="7278" y="3440"/>
                  <a:pt x="7438" y="3584"/>
                  <a:pt x="7600" y="3584"/>
                </a:cubicBezTo>
                <a:cubicBezTo>
                  <a:pt x="7763" y="3584"/>
                  <a:pt x="7865" y="3440"/>
                  <a:pt x="7829" y="3264"/>
                </a:cubicBezTo>
                <a:cubicBezTo>
                  <a:pt x="7794" y="3089"/>
                  <a:pt x="7635" y="2947"/>
                  <a:pt x="7474" y="2947"/>
                </a:cubicBezTo>
                <a:close/>
                <a:moveTo>
                  <a:pt x="8187" y="2947"/>
                </a:moveTo>
                <a:cubicBezTo>
                  <a:pt x="8026" y="2947"/>
                  <a:pt x="7924" y="3089"/>
                  <a:pt x="7960" y="3264"/>
                </a:cubicBezTo>
                <a:cubicBezTo>
                  <a:pt x="7996" y="3440"/>
                  <a:pt x="8157" y="3584"/>
                  <a:pt x="8320" y="3584"/>
                </a:cubicBezTo>
                <a:cubicBezTo>
                  <a:pt x="8482" y="3584"/>
                  <a:pt x="8583" y="3440"/>
                  <a:pt x="8546" y="3264"/>
                </a:cubicBezTo>
                <a:cubicBezTo>
                  <a:pt x="8508" y="3089"/>
                  <a:pt x="8348" y="2947"/>
                  <a:pt x="8187" y="2947"/>
                </a:cubicBezTo>
                <a:close/>
                <a:moveTo>
                  <a:pt x="8899" y="2947"/>
                </a:moveTo>
                <a:cubicBezTo>
                  <a:pt x="8738" y="2947"/>
                  <a:pt x="8638" y="3089"/>
                  <a:pt x="8676" y="3264"/>
                </a:cubicBezTo>
                <a:cubicBezTo>
                  <a:pt x="8714" y="3440"/>
                  <a:pt x="8877" y="3584"/>
                  <a:pt x="9039" y="3584"/>
                </a:cubicBezTo>
                <a:cubicBezTo>
                  <a:pt x="9202" y="3584"/>
                  <a:pt x="9302" y="3440"/>
                  <a:pt x="9262" y="3264"/>
                </a:cubicBezTo>
                <a:cubicBezTo>
                  <a:pt x="9223" y="3089"/>
                  <a:pt x="9060" y="2947"/>
                  <a:pt x="8899" y="2947"/>
                </a:cubicBezTo>
                <a:close/>
                <a:moveTo>
                  <a:pt x="9612" y="2947"/>
                </a:moveTo>
                <a:cubicBezTo>
                  <a:pt x="9451" y="2947"/>
                  <a:pt x="9353" y="3089"/>
                  <a:pt x="9392" y="3264"/>
                </a:cubicBezTo>
                <a:cubicBezTo>
                  <a:pt x="9432" y="3440"/>
                  <a:pt x="9597" y="3584"/>
                  <a:pt x="9759" y="3584"/>
                </a:cubicBezTo>
                <a:cubicBezTo>
                  <a:pt x="9922" y="3584"/>
                  <a:pt x="10019" y="3440"/>
                  <a:pt x="9978" y="3264"/>
                </a:cubicBezTo>
                <a:cubicBezTo>
                  <a:pt x="9936" y="3089"/>
                  <a:pt x="9773" y="2947"/>
                  <a:pt x="9612" y="2947"/>
                </a:cubicBezTo>
                <a:close/>
                <a:moveTo>
                  <a:pt x="10325" y="2947"/>
                </a:moveTo>
                <a:cubicBezTo>
                  <a:pt x="10164" y="2947"/>
                  <a:pt x="10067" y="3089"/>
                  <a:pt x="10109" y="3264"/>
                </a:cubicBezTo>
                <a:cubicBezTo>
                  <a:pt x="10151" y="3440"/>
                  <a:pt x="10316" y="3584"/>
                  <a:pt x="10479" y="3584"/>
                </a:cubicBezTo>
                <a:cubicBezTo>
                  <a:pt x="10642" y="3584"/>
                  <a:pt x="10738" y="3440"/>
                  <a:pt x="10694" y="3264"/>
                </a:cubicBezTo>
                <a:cubicBezTo>
                  <a:pt x="10651" y="3089"/>
                  <a:pt x="10486" y="2947"/>
                  <a:pt x="10325" y="2947"/>
                </a:cubicBezTo>
                <a:close/>
                <a:moveTo>
                  <a:pt x="11038" y="2947"/>
                </a:moveTo>
                <a:cubicBezTo>
                  <a:pt x="10876" y="2947"/>
                  <a:pt x="10782" y="3089"/>
                  <a:pt x="10825" y="3264"/>
                </a:cubicBezTo>
                <a:cubicBezTo>
                  <a:pt x="10869" y="3440"/>
                  <a:pt x="11036" y="3584"/>
                  <a:pt x="11199" y="3584"/>
                </a:cubicBezTo>
                <a:cubicBezTo>
                  <a:pt x="11362" y="3584"/>
                  <a:pt x="11456" y="3440"/>
                  <a:pt x="11411" y="3264"/>
                </a:cubicBezTo>
                <a:cubicBezTo>
                  <a:pt x="11366" y="3089"/>
                  <a:pt x="11199" y="2947"/>
                  <a:pt x="11038" y="2947"/>
                </a:cubicBezTo>
                <a:close/>
                <a:moveTo>
                  <a:pt x="11751" y="2947"/>
                </a:moveTo>
                <a:cubicBezTo>
                  <a:pt x="11590" y="2947"/>
                  <a:pt x="11496" y="3089"/>
                  <a:pt x="11541" y="3264"/>
                </a:cubicBezTo>
                <a:cubicBezTo>
                  <a:pt x="11587" y="3440"/>
                  <a:pt x="11756" y="3584"/>
                  <a:pt x="11919" y="3584"/>
                </a:cubicBezTo>
                <a:cubicBezTo>
                  <a:pt x="12081" y="3584"/>
                  <a:pt x="12175" y="3440"/>
                  <a:pt x="12128" y="3264"/>
                </a:cubicBezTo>
                <a:cubicBezTo>
                  <a:pt x="12081" y="3089"/>
                  <a:pt x="11912" y="2947"/>
                  <a:pt x="11751" y="2947"/>
                </a:cubicBezTo>
                <a:close/>
                <a:moveTo>
                  <a:pt x="12475" y="2947"/>
                </a:moveTo>
                <a:cubicBezTo>
                  <a:pt x="12314" y="2947"/>
                  <a:pt x="12222" y="3089"/>
                  <a:pt x="12270" y="3264"/>
                </a:cubicBezTo>
                <a:cubicBezTo>
                  <a:pt x="12317" y="3440"/>
                  <a:pt x="12488" y="3584"/>
                  <a:pt x="12651" y="3584"/>
                </a:cubicBezTo>
                <a:cubicBezTo>
                  <a:pt x="12813" y="3584"/>
                  <a:pt x="12905" y="3440"/>
                  <a:pt x="12856" y="3264"/>
                </a:cubicBezTo>
                <a:cubicBezTo>
                  <a:pt x="12807" y="3089"/>
                  <a:pt x="12636" y="2947"/>
                  <a:pt x="12475" y="2947"/>
                </a:cubicBezTo>
                <a:close/>
                <a:moveTo>
                  <a:pt x="13188" y="2947"/>
                </a:moveTo>
                <a:cubicBezTo>
                  <a:pt x="13027" y="2947"/>
                  <a:pt x="12937" y="3089"/>
                  <a:pt x="12986" y="3264"/>
                </a:cubicBezTo>
                <a:cubicBezTo>
                  <a:pt x="13036" y="3440"/>
                  <a:pt x="13208" y="3584"/>
                  <a:pt x="13371" y="3584"/>
                </a:cubicBezTo>
                <a:cubicBezTo>
                  <a:pt x="13534" y="3584"/>
                  <a:pt x="13623" y="3440"/>
                  <a:pt x="13572" y="3264"/>
                </a:cubicBezTo>
                <a:cubicBezTo>
                  <a:pt x="13521" y="3089"/>
                  <a:pt x="13350" y="2947"/>
                  <a:pt x="13188" y="2947"/>
                </a:cubicBezTo>
                <a:close/>
                <a:moveTo>
                  <a:pt x="13901" y="2947"/>
                </a:moveTo>
                <a:cubicBezTo>
                  <a:pt x="13740" y="2947"/>
                  <a:pt x="13652" y="3089"/>
                  <a:pt x="13703" y="3264"/>
                </a:cubicBezTo>
                <a:cubicBezTo>
                  <a:pt x="13755" y="3440"/>
                  <a:pt x="13928" y="3584"/>
                  <a:pt x="14091" y="3584"/>
                </a:cubicBezTo>
                <a:cubicBezTo>
                  <a:pt x="14254" y="3584"/>
                  <a:pt x="14342" y="3440"/>
                  <a:pt x="14288" y="3264"/>
                </a:cubicBezTo>
                <a:cubicBezTo>
                  <a:pt x="14235" y="3089"/>
                  <a:pt x="14063" y="2947"/>
                  <a:pt x="13901" y="2947"/>
                </a:cubicBezTo>
                <a:close/>
                <a:moveTo>
                  <a:pt x="14615" y="2947"/>
                </a:moveTo>
                <a:cubicBezTo>
                  <a:pt x="14454" y="2947"/>
                  <a:pt x="14366" y="3089"/>
                  <a:pt x="14420" y="3264"/>
                </a:cubicBezTo>
                <a:cubicBezTo>
                  <a:pt x="14473" y="3440"/>
                  <a:pt x="14648" y="3584"/>
                  <a:pt x="14811" y="3584"/>
                </a:cubicBezTo>
                <a:cubicBezTo>
                  <a:pt x="14974" y="3584"/>
                  <a:pt x="15061" y="3440"/>
                  <a:pt x="15006" y="3264"/>
                </a:cubicBezTo>
                <a:cubicBezTo>
                  <a:pt x="14951" y="3089"/>
                  <a:pt x="14776" y="2947"/>
                  <a:pt x="14615" y="2947"/>
                </a:cubicBezTo>
                <a:close/>
                <a:moveTo>
                  <a:pt x="15328" y="2947"/>
                </a:moveTo>
                <a:cubicBezTo>
                  <a:pt x="15167" y="2947"/>
                  <a:pt x="15081" y="3089"/>
                  <a:pt x="15136" y="3264"/>
                </a:cubicBezTo>
                <a:cubicBezTo>
                  <a:pt x="15192" y="3440"/>
                  <a:pt x="15368" y="3584"/>
                  <a:pt x="15531" y="3584"/>
                </a:cubicBezTo>
                <a:cubicBezTo>
                  <a:pt x="15694" y="3584"/>
                  <a:pt x="15779" y="3440"/>
                  <a:pt x="15722" y="3264"/>
                </a:cubicBezTo>
                <a:cubicBezTo>
                  <a:pt x="15665" y="3089"/>
                  <a:pt x="15489" y="2947"/>
                  <a:pt x="15328" y="2947"/>
                </a:cubicBezTo>
                <a:close/>
                <a:moveTo>
                  <a:pt x="16041" y="2947"/>
                </a:moveTo>
                <a:cubicBezTo>
                  <a:pt x="15880" y="2947"/>
                  <a:pt x="15795" y="3089"/>
                  <a:pt x="15853" y="3264"/>
                </a:cubicBezTo>
                <a:cubicBezTo>
                  <a:pt x="15910" y="3440"/>
                  <a:pt x="16089" y="3584"/>
                  <a:pt x="16252" y="3584"/>
                </a:cubicBezTo>
                <a:cubicBezTo>
                  <a:pt x="16414" y="3584"/>
                  <a:pt x="16498" y="3440"/>
                  <a:pt x="16439" y="3264"/>
                </a:cubicBezTo>
                <a:cubicBezTo>
                  <a:pt x="16380" y="3089"/>
                  <a:pt x="16202" y="2947"/>
                  <a:pt x="16041" y="2947"/>
                </a:cubicBezTo>
                <a:close/>
                <a:moveTo>
                  <a:pt x="16754" y="2947"/>
                </a:moveTo>
                <a:cubicBezTo>
                  <a:pt x="16593" y="2947"/>
                  <a:pt x="16510" y="3089"/>
                  <a:pt x="16569" y="3264"/>
                </a:cubicBezTo>
                <a:cubicBezTo>
                  <a:pt x="16629" y="3440"/>
                  <a:pt x="16809" y="3584"/>
                  <a:pt x="16971" y="3584"/>
                </a:cubicBezTo>
                <a:cubicBezTo>
                  <a:pt x="17134" y="3584"/>
                  <a:pt x="17216" y="3440"/>
                  <a:pt x="17155" y="3264"/>
                </a:cubicBezTo>
                <a:cubicBezTo>
                  <a:pt x="17094" y="3089"/>
                  <a:pt x="16915" y="2947"/>
                  <a:pt x="16754" y="2947"/>
                </a:cubicBezTo>
                <a:close/>
                <a:moveTo>
                  <a:pt x="17467" y="2947"/>
                </a:moveTo>
                <a:cubicBezTo>
                  <a:pt x="17307" y="2947"/>
                  <a:pt x="17225" y="3089"/>
                  <a:pt x="17286" y="3264"/>
                </a:cubicBezTo>
                <a:cubicBezTo>
                  <a:pt x="17347" y="3440"/>
                  <a:pt x="17529" y="3584"/>
                  <a:pt x="17692" y="3584"/>
                </a:cubicBezTo>
                <a:cubicBezTo>
                  <a:pt x="17854" y="3584"/>
                  <a:pt x="17935" y="3440"/>
                  <a:pt x="17872" y="3264"/>
                </a:cubicBezTo>
                <a:cubicBezTo>
                  <a:pt x="17809" y="3089"/>
                  <a:pt x="17628" y="2947"/>
                  <a:pt x="17467" y="2947"/>
                </a:cubicBezTo>
                <a:close/>
                <a:moveTo>
                  <a:pt x="18180" y="2947"/>
                </a:moveTo>
                <a:cubicBezTo>
                  <a:pt x="18020" y="2947"/>
                  <a:pt x="17940" y="3089"/>
                  <a:pt x="18003" y="3264"/>
                </a:cubicBezTo>
                <a:cubicBezTo>
                  <a:pt x="18066" y="3440"/>
                  <a:pt x="18250" y="3584"/>
                  <a:pt x="18412" y="3584"/>
                </a:cubicBezTo>
                <a:cubicBezTo>
                  <a:pt x="18575" y="3584"/>
                  <a:pt x="18654" y="3440"/>
                  <a:pt x="18589" y="3264"/>
                </a:cubicBezTo>
                <a:cubicBezTo>
                  <a:pt x="18524" y="3089"/>
                  <a:pt x="18341" y="2947"/>
                  <a:pt x="18180" y="2947"/>
                </a:cubicBezTo>
                <a:close/>
                <a:moveTo>
                  <a:pt x="18894" y="2947"/>
                </a:moveTo>
                <a:cubicBezTo>
                  <a:pt x="18733" y="2947"/>
                  <a:pt x="18655" y="3089"/>
                  <a:pt x="18719" y="3264"/>
                </a:cubicBezTo>
                <a:cubicBezTo>
                  <a:pt x="18785" y="3440"/>
                  <a:pt x="18970" y="3584"/>
                  <a:pt x="19132" y="3584"/>
                </a:cubicBezTo>
                <a:cubicBezTo>
                  <a:pt x="19295" y="3584"/>
                  <a:pt x="19372" y="3440"/>
                  <a:pt x="19306" y="3264"/>
                </a:cubicBezTo>
                <a:cubicBezTo>
                  <a:pt x="19239" y="3089"/>
                  <a:pt x="19055" y="2947"/>
                  <a:pt x="18894" y="2947"/>
                </a:cubicBezTo>
                <a:close/>
                <a:moveTo>
                  <a:pt x="19619" y="2947"/>
                </a:moveTo>
                <a:cubicBezTo>
                  <a:pt x="19458" y="2947"/>
                  <a:pt x="19381" y="3089"/>
                  <a:pt x="19448" y="3264"/>
                </a:cubicBezTo>
                <a:cubicBezTo>
                  <a:pt x="19515" y="3440"/>
                  <a:pt x="19702" y="3584"/>
                  <a:pt x="19864" y="3584"/>
                </a:cubicBezTo>
                <a:cubicBezTo>
                  <a:pt x="20027" y="3584"/>
                  <a:pt x="20103" y="3440"/>
                  <a:pt x="20034" y="3264"/>
                </a:cubicBezTo>
                <a:cubicBezTo>
                  <a:pt x="19965" y="3089"/>
                  <a:pt x="19779" y="2947"/>
                  <a:pt x="19619" y="2947"/>
                </a:cubicBezTo>
                <a:close/>
                <a:moveTo>
                  <a:pt x="3283" y="3715"/>
                </a:moveTo>
                <a:cubicBezTo>
                  <a:pt x="3120" y="3715"/>
                  <a:pt x="3006" y="3860"/>
                  <a:pt x="3029" y="4039"/>
                </a:cubicBezTo>
                <a:cubicBezTo>
                  <a:pt x="3052" y="4220"/>
                  <a:pt x="3205" y="4367"/>
                  <a:pt x="3369" y="4367"/>
                </a:cubicBezTo>
                <a:cubicBezTo>
                  <a:pt x="3534" y="4367"/>
                  <a:pt x="3647" y="4220"/>
                  <a:pt x="3623" y="4039"/>
                </a:cubicBezTo>
                <a:cubicBezTo>
                  <a:pt x="3598" y="3860"/>
                  <a:pt x="3446" y="3715"/>
                  <a:pt x="3283" y="3715"/>
                </a:cubicBezTo>
                <a:close/>
                <a:moveTo>
                  <a:pt x="4007" y="3715"/>
                </a:moveTo>
                <a:cubicBezTo>
                  <a:pt x="3844" y="3715"/>
                  <a:pt x="3732" y="3860"/>
                  <a:pt x="3757" y="4039"/>
                </a:cubicBezTo>
                <a:cubicBezTo>
                  <a:pt x="3782" y="4220"/>
                  <a:pt x="3935" y="4367"/>
                  <a:pt x="4100" y="4367"/>
                </a:cubicBezTo>
                <a:cubicBezTo>
                  <a:pt x="4265" y="4367"/>
                  <a:pt x="4376" y="4220"/>
                  <a:pt x="4350" y="4039"/>
                </a:cubicBezTo>
                <a:cubicBezTo>
                  <a:pt x="4323" y="3860"/>
                  <a:pt x="4170" y="3715"/>
                  <a:pt x="4007" y="3715"/>
                </a:cubicBezTo>
                <a:close/>
                <a:moveTo>
                  <a:pt x="4731" y="3715"/>
                </a:moveTo>
                <a:cubicBezTo>
                  <a:pt x="4568" y="3715"/>
                  <a:pt x="4458" y="3860"/>
                  <a:pt x="4485" y="4039"/>
                </a:cubicBezTo>
                <a:cubicBezTo>
                  <a:pt x="4512" y="4220"/>
                  <a:pt x="4667" y="4367"/>
                  <a:pt x="4832" y="4367"/>
                </a:cubicBezTo>
                <a:cubicBezTo>
                  <a:pt x="4996" y="4367"/>
                  <a:pt x="5106" y="4220"/>
                  <a:pt x="5078" y="4039"/>
                </a:cubicBezTo>
                <a:cubicBezTo>
                  <a:pt x="5049" y="3860"/>
                  <a:pt x="4894" y="3715"/>
                  <a:pt x="4731" y="3715"/>
                </a:cubicBezTo>
                <a:close/>
                <a:moveTo>
                  <a:pt x="5456" y="3715"/>
                </a:moveTo>
                <a:cubicBezTo>
                  <a:pt x="5292" y="3715"/>
                  <a:pt x="5184" y="3860"/>
                  <a:pt x="5213" y="4039"/>
                </a:cubicBezTo>
                <a:cubicBezTo>
                  <a:pt x="5242" y="4220"/>
                  <a:pt x="5399" y="4367"/>
                  <a:pt x="5564" y="4367"/>
                </a:cubicBezTo>
                <a:cubicBezTo>
                  <a:pt x="5728" y="4367"/>
                  <a:pt x="5836" y="4220"/>
                  <a:pt x="5806" y="4039"/>
                </a:cubicBezTo>
                <a:cubicBezTo>
                  <a:pt x="5775" y="3860"/>
                  <a:pt x="5619" y="3715"/>
                  <a:pt x="5456" y="3715"/>
                </a:cubicBezTo>
                <a:close/>
                <a:moveTo>
                  <a:pt x="6180" y="3715"/>
                </a:moveTo>
                <a:cubicBezTo>
                  <a:pt x="6017" y="3715"/>
                  <a:pt x="5910" y="3860"/>
                  <a:pt x="5940" y="4039"/>
                </a:cubicBezTo>
                <a:cubicBezTo>
                  <a:pt x="5971" y="4220"/>
                  <a:pt x="6130" y="4367"/>
                  <a:pt x="6295" y="4367"/>
                </a:cubicBezTo>
                <a:cubicBezTo>
                  <a:pt x="6459" y="4367"/>
                  <a:pt x="6566" y="4220"/>
                  <a:pt x="6533" y="4039"/>
                </a:cubicBezTo>
                <a:cubicBezTo>
                  <a:pt x="6501" y="3860"/>
                  <a:pt x="6343" y="3715"/>
                  <a:pt x="6180" y="3715"/>
                </a:cubicBezTo>
                <a:close/>
                <a:moveTo>
                  <a:pt x="6904" y="3715"/>
                </a:moveTo>
                <a:cubicBezTo>
                  <a:pt x="6742" y="3715"/>
                  <a:pt x="6635" y="3860"/>
                  <a:pt x="6668" y="4039"/>
                </a:cubicBezTo>
                <a:cubicBezTo>
                  <a:pt x="6701" y="4220"/>
                  <a:pt x="6862" y="4367"/>
                  <a:pt x="7026" y="4367"/>
                </a:cubicBezTo>
                <a:cubicBezTo>
                  <a:pt x="7191" y="4367"/>
                  <a:pt x="7296" y="4220"/>
                  <a:pt x="7262" y="4039"/>
                </a:cubicBezTo>
                <a:cubicBezTo>
                  <a:pt x="7227" y="3860"/>
                  <a:pt x="7068" y="3715"/>
                  <a:pt x="6904" y="3715"/>
                </a:cubicBezTo>
                <a:close/>
                <a:moveTo>
                  <a:pt x="7629" y="3715"/>
                </a:moveTo>
                <a:cubicBezTo>
                  <a:pt x="7466" y="3715"/>
                  <a:pt x="7362" y="3860"/>
                  <a:pt x="7396" y="4039"/>
                </a:cubicBezTo>
                <a:cubicBezTo>
                  <a:pt x="7431" y="4220"/>
                  <a:pt x="7593" y="4367"/>
                  <a:pt x="7758" y="4367"/>
                </a:cubicBezTo>
                <a:cubicBezTo>
                  <a:pt x="7922" y="4367"/>
                  <a:pt x="8026" y="4220"/>
                  <a:pt x="7989" y="4039"/>
                </a:cubicBezTo>
                <a:cubicBezTo>
                  <a:pt x="7953" y="3860"/>
                  <a:pt x="7792" y="3715"/>
                  <a:pt x="7629" y="3715"/>
                </a:cubicBezTo>
                <a:close/>
                <a:moveTo>
                  <a:pt x="8341" y="3715"/>
                </a:moveTo>
                <a:cubicBezTo>
                  <a:pt x="8179" y="3715"/>
                  <a:pt x="8076" y="3860"/>
                  <a:pt x="8112" y="4039"/>
                </a:cubicBezTo>
                <a:cubicBezTo>
                  <a:pt x="8149" y="4220"/>
                  <a:pt x="8314" y="4367"/>
                  <a:pt x="8478" y="4367"/>
                </a:cubicBezTo>
                <a:cubicBezTo>
                  <a:pt x="8643" y="4367"/>
                  <a:pt x="8744" y="4220"/>
                  <a:pt x="8706" y="4039"/>
                </a:cubicBezTo>
                <a:cubicBezTo>
                  <a:pt x="8667" y="3860"/>
                  <a:pt x="8504" y="3715"/>
                  <a:pt x="8341" y="3715"/>
                </a:cubicBezTo>
                <a:close/>
                <a:moveTo>
                  <a:pt x="9065" y="3715"/>
                </a:moveTo>
                <a:cubicBezTo>
                  <a:pt x="8903" y="3715"/>
                  <a:pt x="8802" y="3860"/>
                  <a:pt x="8841" y="4039"/>
                </a:cubicBezTo>
                <a:cubicBezTo>
                  <a:pt x="8880" y="4220"/>
                  <a:pt x="9045" y="4367"/>
                  <a:pt x="9209" y="4367"/>
                </a:cubicBezTo>
                <a:cubicBezTo>
                  <a:pt x="9374" y="4367"/>
                  <a:pt x="9474" y="4220"/>
                  <a:pt x="9433" y="4039"/>
                </a:cubicBezTo>
                <a:cubicBezTo>
                  <a:pt x="9393" y="3860"/>
                  <a:pt x="9229" y="3715"/>
                  <a:pt x="9065" y="3715"/>
                </a:cubicBezTo>
                <a:close/>
                <a:moveTo>
                  <a:pt x="9790" y="3715"/>
                </a:moveTo>
                <a:cubicBezTo>
                  <a:pt x="9627" y="3715"/>
                  <a:pt x="9528" y="3860"/>
                  <a:pt x="9569" y="4039"/>
                </a:cubicBezTo>
                <a:cubicBezTo>
                  <a:pt x="9610" y="4220"/>
                  <a:pt x="9776" y="4367"/>
                  <a:pt x="9941" y="4367"/>
                </a:cubicBezTo>
                <a:cubicBezTo>
                  <a:pt x="10106" y="4367"/>
                  <a:pt x="10204" y="4220"/>
                  <a:pt x="10161" y="4039"/>
                </a:cubicBezTo>
                <a:cubicBezTo>
                  <a:pt x="10119" y="3860"/>
                  <a:pt x="9953" y="3715"/>
                  <a:pt x="9790" y="3715"/>
                </a:cubicBezTo>
                <a:close/>
                <a:moveTo>
                  <a:pt x="10515" y="3715"/>
                </a:moveTo>
                <a:cubicBezTo>
                  <a:pt x="10352" y="3715"/>
                  <a:pt x="10254" y="3860"/>
                  <a:pt x="10297" y="4039"/>
                </a:cubicBezTo>
                <a:cubicBezTo>
                  <a:pt x="10339" y="4220"/>
                  <a:pt x="10508" y="4367"/>
                  <a:pt x="10673" y="4367"/>
                </a:cubicBezTo>
                <a:cubicBezTo>
                  <a:pt x="10837" y="4367"/>
                  <a:pt x="10934" y="4220"/>
                  <a:pt x="10890" y="4039"/>
                </a:cubicBezTo>
                <a:cubicBezTo>
                  <a:pt x="10845" y="3860"/>
                  <a:pt x="10678" y="3715"/>
                  <a:pt x="10515" y="3715"/>
                </a:cubicBezTo>
                <a:close/>
                <a:moveTo>
                  <a:pt x="11239" y="3715"/>
                </a:moveTo>
                <a:cubicBezTo>
                  <a:pt x="11076" y="3715"/>
                  <a:pt x="10980" y="3860"/>
                  <a:pt x="11025" y="4039"/>
                </a:cubicBezTo>
                <a:cubicBezTo>
                  <a:pt x="11070" y="4220"/>
                  <a:pt x="11240" y="4367"/>
                  <a:pt x="11405" y="4367"/>
                </a:cubicBezTo>
                <a:cubicBezTo>
                  <a:pt x="11569" y="4367"/>
                  <a:pt x="11665" y="4220"/>
                  <a:pt x="11618" y="4039"/>
                </a:cubicBezTo>
                <a:cubicBezTo>
                  <a:pt x="11572" y="3860"/>
                  <a:pt x="11402" y="3715"/>
                  <a:pt x="11239" y="3715"/>
                </a:cubicBezTo>
                <a:close/>
                <a:moveTo>
                  <a:pt x="11964" y="3715"/>
                </a:moveTo>
                <a:cubicBezTo>
                  <a:pt x="11801" y="3715"/>
                  <a:pt x="11707" y="3860"/>
                  <a:pt x="11753" y="4039"/>
                </a:cubicBezTo>
                <a:cubicBezTo>
                  <a:pt x="11800" y="4220"/>
                  <a:pt x="11972" y="4367"/>
                  <a:pt x="12136" y="4367"/>
                </a:cubicBezTo>
                <a:cubicBezTo>
                  <a:pt x="12301" y="4367"/>
                  <a:pt x="12395" y="4220"/>
                  <a:pt x="12346" y="4039"/>
                </a:cubicBezTo>
                <a:cubicBezTo>
                  <a:pt x="12298" y="3860"/>
                  <a:pt x="12126" y="3715"/>
                  <a:pt x="11964" y="3715"/>
                </a:cubicBezTo>
                <a:close/>
                <a:moveTo>
                  <a:pt x="12689" y="3715"/>
                </a:moveTo>
                <a:cubicBezTo>
                  <a:pt x="12526" y="3715"/>
                  <a:pt x="12433" y="3860"/>
                  <a:pt x="12481" y="4039"/>
                </a:cubicBezTo>
                <a:cubicBezTo>
                  <a:pt x="12530" y="4220"/>
                  <a:pt x="12703" y="4367"/>
                  <a:pt x="12868" y="4367"/>
                </a:cubicBezTo>
                <a:cubicBezTo>
                  <a:pt x="13033" y="4367"/>
                  <a:pt x="13125" y="4220"/>
                  <a:pt x="13074" y="4039"/>
                </a:cubicBezTo>
                <a:cubicBezTo>
                  <a:pt x="13024" y="3860"/>
                  <a:pt x="12852" y="3715"/>
                  <a:pt x="12689" y="3715"/>
                </a:cubicBezTo>
                <a:close/>
                <a:moveTo>
                  <a:pt x="13413" y="3715"/>
                </a:moveTo>
                <a:cubicBezTo>
                  <a:pt x="13250" y="3715"/>
                  <a:pt x="13159" y="3860"/>
                  <a:pt x="13210" y="4039"/>
                </a:cubicBezTo>
                <a:cubicBezTo>
                  <a:pt x="13261" y="4220"/>
                  <a:pt x="13435" y="4367"/>
                  <a:pt x="13600" y="4367"/>
                </a:cubicBezTo>
                <a:cubicBezTo>
                  <a:pt x="13765" y="4367"/>
                  <a:pt x="13855" y="4220"/>
                  <a:pt x="13803" y="4039"/>
                </a:cubicBezTo>
                <a:cubicBezTo>
                  <a:pt x="13751" y="3860"/>
                  <a:pt x="13576" y="3715"/>
                  <a:pt x="13413" y="3715"/>
                </a:cubicBezTo>
                <a:close/>
                <a:moveTo>
                  <a:pt x="14126" y="3715"/>
                </a:moveTo>
                <a:cubicBezTo>
                  <a:pt x="13963" y="3715"/>
                  <a:pt x="13874" y="3860"/>
                  <a:pt x="13926" y="4039"/>
                </a:cubicBezTo>
                <a:cubicBezTo>
                  <a:pt x="13979" y="4220"/>
                  <a:pt x="14155" y="4367"/>
                  <a:pt x="14320" y="4367"/>
                </a:cubicBezTo>
                <a:cubicBezTo>
                  <a:pt x="14485" y="4367"/>
                  <a:pt x="14574" y="4220"/>
                  <a:pt x="14519" y="4039"/>
                </a:cubicBezTo>
                <a:cubicBezTo>
                  <a:pt x="14465" y="3860"/>
                  <a:pt x="14289" y="3715"/>
                  <a:pt x="14126" y="3715"/>
                </a:cubicBezTo>
                <a:close/>
                <a:moveTo>
                  <a:pt x="14851" y="3715"/>
                </a:moveTo>
                <a:cubicBezTo>
                  <a:pt x="14688" y="3715"/>
                  <a:pt x="14600" y="3860"/>
                  <a:pt x="14655" y="4039"/>
                </a:cubicBezTo>
                <a:cubicBezTo>
                  <a:pt x="14709" y="4220"/>
                  <a:pt x="14888" y="4367"/>
                  <a:pt x="15052" y="4367"/>
                </a:cubicBezTo>
                <a:cubicBezTo>
                  <a:pt x="15217" y="4367"/>
                  <a:pt x="15304" y="4220"/>
                  <a:pt x="15248" y="4039"/>
                </a:cubicBezTo>
                <a:cubicBezTo>
                  <a:pt x="15192" y="3860"/>
                  <a:pt x="15014" y="3715"/>
                  <a:pt x="14851" y="3715"/>
                </a:cubicBezTo>
                <a:close/>
                <a:moveTo>
                  <a:pt x="17750" y="3715"/>
                </a:moveTo>
                <a:cubicBezTo>
                  <a:pt x="17588" y="3715"/>
                  <a:pt x="17506" y="3860"/>
                  <a:pt x="17568" y="4039"/>
                </a:cubicBezTo>
                <a:cubicBezTo>
                  <a:pt x="17631" y="4220"/>
                  <a:pt x="17816" y="4367"/>
                  <a:pt x="17980" y="4367"/>
                </a:cubicBezTo>
                <a:cubicBezTo>
                  <a:pt x="18145" y="4367"/>
                  <a:pt x="18226" y="4220"/>
                  <a:pt x="18162" y="4039"/>
                </a:cubicBezTo>
                <a:cubicBezTo>
                  <a:pt x="18097" y="3860"/>
                  <a:pt x="17913" y="3715"/>
                  <a:pt x="17750" y="3715"/>
                </a:cubicBezTo>
                <a:close/>
                <a:moveTo>
                  <a:pt x="3392" y="4524"/>
                </a:moveTo>
                <a:cubicBezTo>
                  <a:pt x="3227" y="4524"/>
                  <a:pt x="3111" y="4672"/>
                  <a:pt x="3135" y="4856"/>
                </a:cubicBezTo>
                <a:cubicBezTo>
                  <a:pt x="3158" y="5041"/>
                  <a:pt x="3313" y="5192"/>
                  <a:pt x="3480" y="5192"/>
                </a:cubicBezTo>
                <a:cubicBezTo>
                  <a:pt x="3646" y="5192"/>
                  <a:pt x="3761" y="5041"/>
                  <a:pt x="3736" y="4856"/>
                </a:cubicBezTo>
                <a:cubicBezTo>
                  <a:pt x="3710" y="4672"/>
                  <a:pt x="3557" y="4524"/>
                  <a:pt x="3392" y="4524"/>
                </a:cubicBezTo>
                <a:close/>
                <a:moveTo>
                  <a:pt x="4127" y="4524"/>
                </a:moveTo>
                <a:cubicBezTo>
                  <a:pt x="3962" y="4524"/>
                  <a:pt x="3849" y="4672"/>
                  <a:pt x="3874" y="4856"/>
                </a:cubicBezTo>
                <a:cubicBezTo>
                  <a:pt x="3900" y="5041"/>
                  <a:pt x="4055" y="5192"/>
                  <a:pt x="4222" y="5192"/>
                </a:cubicBezTo>
                <a:cubicBezTo>
                  <a:pt x="4389" y="5192"/>
                  <a:pt x="4502" y="5041"/>
                  <a:pt x="4475" y="4856"/>
                </a:cubicBezTo>
                <a:cubicBezTo>
                  <a:pt x="4448" y="4672"/>
                  <a:pt x="4292" y="4524"/>
                  <a:pt x="4127" y="4524"/>
                </a:cubicBezTo>
                <a:close/>
                <a:moveTo>
                  <a:pt x="4851" y="4524"/>
                </a:moveTo>
                <a:cubicBezTo>
                  <a:pt x="4686" y="4524"/>
                  <a:pt x="4575" y="4672"/>
                  <a:pt x="4602" y="4856"/>
                </a:cubicBezTo>
                <a:cubicBezTo>
                  <a:pt x="4630" y="5041"/>
                  <a:pt x="4787" y="5192"/>
                  <a:pt x="4954" y="5192"/>
                </a:cubicBezTo>
                <a:cubicBezTo>
                  <a:pt x="5121" y="5192"/>
                  <a:pt x="5232" y="5041"/>
                  <a:pt x="5202" y="4856"/>
                </a:cubicBezTo>
                <a:cubicBezTo>
                  <a:pt x="5173" y="4672"/>
                  <a:pt x="5016" y="4524"/>
                  <a:pt x="4851" y="4524"/>
                </a:cubicBezTo>
                <a:close/>
                <a:moveTo>
                  <a:pt x="5587" y="4524"/>
                </a:moveTo>
                <a:cubicBezTo>
                  <a:pt x="5422" y="4524"/>
                  <a:pt x="5312" y="4672"/>
                  <a:pt x="5342" y="4856"/>
                </a:cubicBezTo>
                <a:cubicBezTo>
                  <a:pt x="5371" y="5041"/>
                  <a:pt x="5530" y="5192"/>
                  <a:pt x="5697" y="5192"/>
                </a:cubicBezTo>
                <a:cubicBezTo>
                  <a:pt x="5864" y="5192"/>
                  <a:pt x="5973" y="5041"/>
                  <a:pt x="5942" y="4856"/>
                </a:cubicBezTo>
                <a:cubicBezTo>
                  <a:pt x="5911" y="4672"/>
                  <a:pt x="5752" y="4524"/>
                  <a:pt x="5587" y="4524"/>
                </a:cubicBezTo>
                <a:close/>
                <a:moveTo>
                  <a:pt x="6323" y="4524"/>
                </a:moveTo>
                <a:cubicBezTo>
                  <a:pt x="6158" y="4524"/>
                  <a:pt x="6050" y="4672"/>
                  <a:pt x="6081" y="4856"/>
                </a:cubicBezTo>
                <a:cubicBezTo>
                  <a:pt x="6113" y="5041"/>
                  <a:pt x="6274" y="5192"/>
                  <a:pt x="6441" y="5192"/>
                </a:cubicBezTo>
                <a:cubicBezTo>
                  <a:pt x="6607" y="5192"/>
                  <a:pt x="6715" y="5041"/>
                  <a:pt x="6681" y="4856"/>
                </a:cubicBezTo>
                <a:cubicBezTo>
                  <a:pt x="6648" y="4672"/>
                  <a:pt x="6488" y="4524"/>
                  <a:pt x="6323" y="4524"/>
                </a:cubicBezTo>
                <a:close/>
                <a:moveTo>
                  <a:pt x="7047" y="4524"/>
                </a:moveTo>
                <a:cubicBezTo>
                  <a:pt x="6883" y="4524"/>
                  <a:pt x="6776" y="4672"/>
                  <a:pt x="6809" y="4856"/>
                </a:cubicBezTo>
                <a:cubicBezTo>
                  <a:pt x="6843" y="5041"/>
                  <a:pt x="7006" y="5192"/>
                  <a:pt x="7172" y="5192"/>
                </a:cubicBezTo>
                <a:cubicBezTo>
                  <a:pt x="7339" y="5192"/>
                  <a:pt x="7446" y="5041"/>
                  <a:pt x="7410" y="4856"/>
                </a:cubicBezTo>
                <a:cubicBezTo>
                  <a:pt x="7375" y="4672"/>
                  <a:pt x="7212" y="4524"/>
                  <a:pt x="7047" y="4524"/>
                </a:cubicBezTo>
                <a:close/>
                <a:moveTo>
                  <a:pt x="7784" y="4524"/>
                </a:moveTo>
                <a:cubicBezTo>
                  <a:pt x="7618" y="4524"/>
                  <a:pt x="7513" y="4672"/>
                  <a:pt x="7549" y="4856"/>
                </a:cubicBezTo>
                <a:cubicBezTo>
                  <a:pt x="7585" y="5041"/>
                  <a:pt x="7749" y="5192"/>
                  <a:pt x="7916" y="5192"/>
                </a:cubicBezTo>
                <a:cubicBezTo>
                  <a:pt x="8083" y="5192"/>
                  <a:pt x="8187" y="5041"/>
                  <a:pt x="8149" y="4856"/>
                </a:cubicBezTo>
                <a:cubicBezTo>
                  <a:pt x="8112" y="4672"/>
                  <a:pt x="7948" y="4524"/>
                  <a:pt x="7784" y="4524"/>
                </a:cubicBezTo>
                <a:close/>
                <a:moveTo>
                  <a:pt x="8508" y="4524"/>
                </a:moveTo>
                <a:cubicBezTo>
                  <a:pt x="8343" y="4524"/>
                  <a:pt x="8239" y="4672"/>
                  <a:pt x="8277" y="4856"/>
                </a:cubicBezTo>
                <a:cubicBezTo>
                  <a:pt x="8315" y="5041"/>
                  <a:pt x="8481" y="5192"/>
                  <a:pt x="8648" y="5192"/>
                </a:cubicBezTo>
                <a:cubicBezTo>
                  <a:pt x="8814" y="5192"/>
                  <a:pt x="8917" y="5041"/>
                  <a:pt x="8877" y="4856"/>
                </a:cubicBezTo>
                <a:cubicBezTo>
                  <a:pt x="8838" y="4672"/>
                  <a:pt x="8673" y="4524"/>
                  <a:pt x="8508" y="4524"/>
                </a:cubicBezTo>
                <a:close/>
                <a:moveTo>
                  <a:pt x="9244" y="4524"/>
                </a:moveTo>
                <a:cubicBezTo>
                  <a:pt x="9079" y="4524"/>
                  <a:pt x="8977" y="4672"/>
                  <a:pt x="9017" y="4856"/>
                </a:cubicBezTo>
                <a:cubicBezTo>
                  <a:pt x="9057" y="5041"/>
                  <a:pt x="9224" y="5192"/>
                  <a:pt x="9391" y="5192"/>
                </a:cubicBezTo>
                <a:cubicBezTo>
                  <a:pt x="9558" y="5192"/>
                  <a:pt x="9659" y="5041"/>
                  <a:pt x="9617" y="4856"/>
                </a:cubicBezTo>
                <a:cubicBezTo>
                  <a:pt x="9576" y="4672"/>
                  <a:pt x="9409" y="4524"/>
                  <a:pt x="9244" y="4524"/>
                </a:cubicBezTo>
                <a:close/>
                <a:moveTo>
                  <a:pt x="9980" y="4524"/>
                </a:moveTo>
                <a:cubicBezTo>
                  <a:pt x="9815" y="4524"/>
                  <a:pt x="9715" y="4672"/>
                  <a:pt x="9757" y="4856"/>
                </a:cubicBezTo>
                <a:cubicBezTo>
                  <a:pt x="9799" y="5041"/>
                  <a:pt x="9968" y="5192"/>
                  <a:pt x="10134" y="5192"/>
                </a:cubicBezTo>
                <a:cubicBezTo>
                  <a:pt x="10301" y="5192"/>
                  <a:pt x="10400" y="5041"/>
                  <a:pt x="10356" y="4856"/>
                </a:cubicBezTo>
                <a:cubicBezTo>
                  <a:pt x="10313" y="4672"/>
                  <a:pt x="10145" y="4524"/>
                  <a:pt x="9980" y="4524"/>
                </a:cubicBezTo>
                <a:close/>
                <a:moveTo>
                  <a:pt x="10704" y="4524"/>
                </a:moveTo>
                <a:cubicBezTo>
                  <a:pt x="10539" y="4524"/>
                  <a:pt x="10441" y="4672"/>
                  <a:pt x="10485" y="4856"/>
                </a:cubicBezTo>
                <a:cubicBezTo>
                  <a:pt x="10529" y="5041"/>
                  <a:pt x="10699" y="5192"/>
                  <a:pt x="10866" y="5192"/>
                </a:cubicBezTo>
                <a:cubicBezTo>
                  <a:pt x="11033" y="5192"/>
                  <a:pt x="11131" y="5041"/>
                  <a:pt x="11085" y="4856"/>
                </a:cubicBezTo>
                <a:cubicBezTo>
                  <a:pt x="11040" y="4672"/>
                  <a:pt x="10869" y="4524"/>
                  <a:pt x="10704" y="4524"/>
                </a:cubicBezTo>
                <a:close/>
                <a:moveTo>
                  <a:pt x="11441" y="4524"/>
                </a:moveTo>
                <a:cubicBezTo>
                  <a:pt x="11275" y="4524"/>
                  <a:pt x="11179" y="4672"/>
                  <a:pt x="11225" y="4856"/>
                </a:cubicBezTo>
                <a:cubicBezTo>
                  <a:pt x="11271" y="5041"/>
                  <a:pt x="11443" y="5192"/>
                  <a:pt x="11610" y="5192"/>
                </a:cubicBezTo>
                <a:cubicBezTo>
                  <a:pt x="11776" y="5192"/>
                  <a:pt x="11873" y="5041"/>
                  <a:pt x="11825" y="4856"/>
                </a:cubicBezTo>
                <a:cubicBezTo>
                  <a:pt x="11778" y="4672"/>
                  <a:pt x="11605" y="4524"/>
                  <a:pt x="11441" y="4524"/>
                </a:cubicBezTo>
                <a:close/>
                <a:moveTo>
                  <a:pt x="12177" y="4524"/>
                </a:moveTo>
                <a:cubicBezTo>
                  <a:pt x="12012" y="4524"/>
                  <a:pt x="11917" y="4672"/>
                  <a:pt x="11965" y="4856"/>
                </a:cubicBezTo>
                <a:cubicBezTo>
                  <a:pt x="12013" y="5041"/>
                  <a:pt x="12187" y="5192"/>
                  <a:pt x="12353" y="5192"/>
                </a:cubicBezTo>
                <a:cubicBezTo>
                  <a:pt x="12520" y="5192"/>
                  <a:pt x="12615" y="5041"/>
                  <a:pt x="12565" y="4856"/>
                </a:cubicBezTo>
                <a:cubicBezTo>
                  <a:pt x="12515" y="4672"/>
                  <a:pt x="12342" y="4524"/>
                  <a:pt x="12177" y="4524"/>
                </a:cubicBezTo>
                <a:close/>
                <a:moveTo>
                  <a:pt x="12902" y="4524"/>
                </a:moveTo>
                <a:cubicBezTo>
                  <a:pt x="12737" y="4524"/>
                  <a:pt x="12643" y="4672"/>
                  <a:pt x="12693" y="4856"/>
                </a:cubicBezTo>
                <a:cubicBezTo>
                  <a:pt x="12743" y="5041"/>
                  <a:pt x="12919" y="5192"/>
                  <a:pt x="13086" y="5192"/>
                </a:cubicBezTo>
                <a:cubicBezTo>
                  <a:pt x="13252" y="5192"/>
                  <a:pt x="13345" y="5041"/>
                  <a:pt x="13294" y="4856"/>
                </a:cubicBezTo>
                <a:cubicBezTo>
                  <a:pt x="13242" y="4672"/>
                  <a:pt x="13067" y="4524"/>
                  <a:pt x="12902" y="4524"/>
                </a:cubicBezTo>
                <a:close/>
                <a:moveTo>
                  <a:pt x="13638" y="4524"/>
                </a:moveTo>
                <a:cubicBezTo>
                  <a:pt x="13473" y="4524"/>
                  <a:pt x="13381" y="4672"/>
                  <a:pt x="13433" y="4856"/>
                </a:cubicBezTo>
                <a:cubicBezTo>
                  <a:pt x="13485" y="5041"/>
                  <a:pt x="13662" y="5192"/>
                  <a:pt x="13829" y="5192"/>
                </a:cubicBezTo>
                <a:cubicBezTo>
                  <a:pt x="13996" y="5192"/>
                  <a:pt x="14087" y="5041"/>
                  <a:pt x="14033" y="4856"/>
                </a:cubicBezTo>
                <a:cubicBezTo>
                  <a:pt x="13980" y="4672"/>
                  <a:pt x="13803" y="4524"/>
                  <a:pt x="13638" y="4524"/>
                </a:cubicBezTo>
                <a:close/>
                <a:moveTo>
                  <a:pt x="14362" y="4524"/>
                </a:moveTo>
                <a:cubicBezTo>
                  <a:pt x="14197" y="4524"/>
                  <a:pt x="14108" y="4672"/>
                  <a:pt x="14162" y="4856"/>
                </a:cubicBezTo>
                <a:cubicBezTo>
                  <a:pt x="14216" y="5041"/>
                  <a:pt x="14394" y="5192"/>
                  <a:pt x="14561" y="5192"/>
                </a:cubicBezTo>
                <a:cubicBezTo>
                  <a:pt x="14728" y="5192"/>
                  <a:pt x="14817" y="5041"/>
                  <a:pt x="14761" y="4856"/>
                </a:cubicBezTo>
                <a:cubicBezTo>
                  <a:pt x="14706" y="4672"/>
                  <a:pt x="14528" y="4524"/>
                  <a:pt x="14362" y="4524"/>
                </a:cubicBezTo>
                <a:close/>
                <a:moveTo>
                  <a:pt x="15099" y="4524"/>
                </a:moveTo>
                <a:cubicBezTo>
                  <a:pt x="14934" y="4524"/>
                  <a:pt x="14846" y="4672"/>
                  <a:pt x="14902" y="4856"/>
                </a:cubicBezTo>
                <a:cubicBezTo>
                  <a:pt x="14958" y="5041"/>
                  <a:pt x="15138" y="5192"/>
                  <a:pt x="15305" y="5192"/>
                </a:cubicBezTo>
                <a:cubicBezTo>
                  <a:pt x="15472" y="5192"/>
                  <a:pt x="15560" y="5041"/>
                  <a:pt x="15502" y="4856"/>
                </a:cubicBezTo>
                <a:cubicBezTo>
                  <a:pt x="15444" y="4672"/>
                  <a:pt x="15264" y="4524"/>
                  <a:pt x="15099" y="4524"/>
                </a:cubicBezTo>
                <a:close/>
                <a:moveTo>
                  <a:pt x="17297" y="4524"/>
                </a:moveTo>
                <a:cubicBezTo>
                  <a:pt x="17132" y="4524"/>
                  <a:pt x="17048" y="4672"/>
                  <a:pt x="17110" y="4856"/>
                </a:cubicBezTo>
                <a:cubicBezTo>
                  <a:pt x="17173" y="5041"/>
                  <a:pt x="17358" y="5192"/>
                  <a:pt x="17525" y="5192"/>
                </a:cubicBezTo>
                <a:cubicBezTo>
                  <a:pt x="17692" y="5192"/>
                  <a:pt x="17774" y="5041"/>
                  <a:pt x="17710" y="4856"/>
                </a:cubicBezTo>
                <a:cubicBezTo>
                  <a:pt x="17647" y="4672"/>
                  <a:pt x="17462" y="4524"/>
                  <a:pt x="17297" y="4524"/>
                </a:cubicBezTo>
                <a:close/>
                <a:moveTo>
                  <a:pt x="18022" y="4524"/>
                </a:moveTo>
                <a:cubicBezTo>
                  <a:pt x="17857" y="4524"/>
                  <a:pt x="17775" y="4672"/>
                  <a:pt x="17839" y="4856"/>
                </a:cubicBezTo>
                <a:cubicBezTo>
                  <a:pt x="17903" y="5041"/>
                  <a:pt x="18091" y="5192"/>
                  <a:pt x="18257" y="5192"/>
                </a:cubicBezTo>
                <a:cubicBezTo>
                  <a:pt x="18424" y="5192"/>
                  <a:pt x="18505" y="5041"/>
                  <a:pt x="18439" y="4856"/>
                </a:cubicBezTo>
                <a:cubicBezTo>
                  <a:pt x="18373" y="4672"/>
                  <a:pt x="18187" y="4524"/>
                  <a:pt x="18022" y="4524"/>
                </a:cubicBezTo>
                <a:close/>
                <a:moveTo>
                  <a:pt x="3500" y="5334"/>
                </a:moveTo>
                <a:cubicBezTo>
                  <a:pt x="3333" y="5334"/>
                  <a:pt x="3217" y="5485"/>
                  <a:pt x="3241" y="5674"/>
                </a:cubicBezTo>
                <a:cubicBezTo>
                  <a:pt x="3265" y="5864"/>
                  <a:pt x="3422" y="6018"/>
                  <a:pt x="3590" y="6018"/>
                </a:cubicBezTo>
                <a:cubicBezTo>
                  <a:pt x="3759" y="6018"/>
                  <a:pt x="3875" y="5864"/>
                  <a:pt x="3849" y="5674"/>
                </a:cubicBezTo>
                <a:cubicBezTo>
                  <a:pt x="3823" y="5485"/>
                  <a:pt x="3667" y="5334"/>
                  <a:pt x="3500" y="5334"/>
                </a:cubicBezTo>
                <a:close/>
                <a:moveTo>
                  <a:pt x="4235" y="5334"/>
                </a:moveTo>
                <a:cubicBezTo>
                  <a:pt x="4068" y="5334"/>
                  <a:pt x="3954" y="5485"/>
                  <a:pt x="3980" y="5674"/>
                </a:cubicBezTo>
                <a:cubicBezTo>
                  <a:pt x="4006" y="5864"/>
                  <a:pt x="4164" y="6018"/>
                  <a:pt x="4333" y="6018"/>
                </a:cubicBezTo>
                <a:cubicBezTo>
                  <a:pt x="4502" y="6018"/>
                  <a:pt x="4616" y="5864"/>
                  <a:pt x="4588" y="5674"/>
                </a:cubicBezTo>
                <a:cubicBezTo>
                  <a:pt x="4560" y="5485"/>
                  <a:pt x="4402" y="5334"/>
                  <a:pt x="4235" y="5334"/>
                </a:cubicBezTo>
                <a:close/>
                <a:moveTo>
                  <a:pt x="4983" y="5334"/>
                </a:moveTo>
                <a:cubicBezTo>
                  <a:pt x="4815" y="5334"/>
                  <a:pt x="4703" y="5485"/>
                  <a:pt x="4731" y="5674"/>
                </a:cubicBezTo>
                <a:cubicBezTo>
                  <a:pt x="4760" y="5864"/>
                  <a:pt x="4919" y="6018"/>
                  <a:pt x="5088" y="6018"/>
                </a:cubicBezTo>
                <a:cubicBezTo>
                  <a:pt x="5257" y="6018"/>
                  <a:pt x="5369" y="5864"/>
                  <a:pt x="5339" y="5674"/>
                </a:cubicBezTo>
                <a:cubicBezTo>
                  <a:pt x="5309" y="5485"/>
                  <a:pt x="5150" y="5334"/>
                  <a:pt x="4983" y="5334"/>
                </a:cubicBezTo>
                <a:close/>
                <a:moveTo>
                  <a:pt x="5719" y="5334"/>
                </a:moveTo>
                <a:cubicBezTo>
                  <a:pt x="5552" y="5334"/>
                  <a:pt x="5441" y="5485"/>
                  <a:pt x="5471" y="5674"/>
                </a:cubicBezTo>
                <a:cubicBezTo>
                  <a:pt x="5502" y="5864"/>
                  <a:pt x="5663" y="6018"/>
                  <a:pt x="5832" y="6018"/>
                </a:cubicBezTo>
                <a:cubicBezTo>
                  <a:pt x="6000" y="6018"/>
                  <a:pt x="6111" y="5864"/>
                  <a:pt x="6079" y="5674"/>
                </a:cubicBezTo>
                <a:cubicBezTo>
                  <a:pt x="6047" y="5485"/>
                  <a:pt x="5886" y="5334"/>
                  <a:pt x="5719" y="5334"/>
                </a:cubicBezTo>
                <a:close/>
                <a:moveTo>
                  <a:pt x="6467" y="5334"/>
                </a:moveTo>
                <a:cubicBezTo>
                  <a:pt x="6299" y="5334"/>
                  <a:pt x="6190" y="5485"/>
                  <a:pt x="6223" y="5674"/>
                </a:cubicBezTo>
                <a:cubicBezTo>
                  <a:pt x="6255" y="5864"/>
                  <a:pt x="6418" y="6018"/>
                  <a:pt x="6587" y="6018"/>
                </a:cubicBezTo>
                <a:cubicBezTo>
                  <a:pt x="6755" y="6018"/>
                  <a:pt x="6865" y="5864"/>
                  <a:pt x="6830" y="5674"/>
                </a:cubicBezTo>
                <a:cubicBezTo>
                  <a:pt x="6796" y="5485"/>
                  <a:pt x="6633" y="5334"/>
                  <a:pt x="6467" y="5334"/>
                </a:cubicBezTo>
                <a:close/>
                <a:moveTo>
                  <a:pt x="7202" y="5334"/>
                </a:moveTo>
                <a:cubicBezTo>
                  <a:pt x="7036" y="5334"/>
                  <a:pt x="6927" y="5485"/>
                  <a:pt x="6962" y="5674"/>
                </a:cubicBezTo>
                <a:cubicBezTo>
                  <a:pt x="6997" y="5864"/>
                  <a:pt x="7162" y="6018"/>
                  <a:pt x="7330" y="6018"/>
                </a:cubicBezTo>
                <a:cubicBezTo>
                  <a:pt x="7499" y="6018"/>
                  <a:pt x="7606" y="5864"/>
                  <a:pt x="7570" y="5674"/>
                </a:cubicBezTo>
                <a:cubicBezTo>
                  <a:pt x="7534" y="5485"/>
                  <a:pt x="7370" y="5334"/>
                  <a:pt x="7202" y="5334"/>
                </a:cubicBezTo>
                <a:close/>
                <a:moveTo>
                  <a:pt x="7938" y="5334"/>
                </a:moveTo>
                <a:cubicBezTo>
                  <a:pt x="7771" y="5334"/>
                  <a:pt x="7665" y="5485"/>
                  <a:pt x="7702" y="5674"/>
                </a:cubicBezTo>
                <a:cubicBezTo>
                  <a:pt x="7738" y="5864"/>
                  <a:pt x="7905" y="6018"/>
                  <a:pt x="8074" y="6018"/>
                </a:cubicBezTo>
                <a:cubicBezTo>
                  <a:pt x="8243" y="6018"/>
                  <a:pt x="8348" y="5864"/>
                  <a:pt x="8309" y="5674"/>
                </a:cubicBezTo>
                <a:cubicBezTo>
                  <a:pt x="8271" y="5485"/>
                  <a:pt x="8105" y="5334"/>
                  <a:pt x="7938" y="5334"/>
                </a:cubicBezTo>
                <a:close/>
                <a:moveTo>
                  <a:pt x="8686" y="5334"/>
                </a:moveTo>
                <a:cubicBezTo>
                  <a:pt x="8520" y="5334"/>
                  <a:pt x="8415" y="5485"/>
                  <a:pt x="8453" y="5674"/>
                </a:cubicBezTo>
                <a:cubicBezTo>
                  <a:pt x="8492" y="5864"/>
                  <a:pt x="8661" y="6018"/>
                  <a:pt x="8829" y="6018"/>
                </a:cubicBezTo>
                <a:cubicBezTo>
                  <a:pt x="8998" y="6018"/>
                  <a:pt x="9101" y="5864"/>
                  <a:pt x="9061" y="5674"/>
                </a:cubicBezTo>
                <a:cubicBezTo>
                  <a:pt x="9021" y="5485"/>
                  <a:pt x="8853" y="5334"/>
                  <a:pt x="8686" y="5334"/>
                </a:cubicBezTo>
                <a:close/>
                <a:moveTo>
                  <a:pt x="9422" y="5334"/>
                </a:moveTo>
                <a:cubicBezTo>
                  <a:pt x="9255" y="5334"/>
                  <a:pt x="9152" y="5485"/>
                  <a:pt x="9193" y="5674"/>
                </a:cubicBezTo>
                <a:cubicBezTo>
                  <a:pt x="9234" y="5864"/>
                  <a:pt x="9404" y="6018"/>
                  <a:pt x="9573" y="6018"/>
                </a:cubicBezTo>
                <a:cubicBezTo>
                  <a:pt x="9742" y="6018"/>
                  <a:pt x="9843" y="5864"/>
                  <a:pt x="9801" y="5674"/>
                </a:cubicBezTo>
                <a:cubicBezTo>
                  <a:pt x="9758" y="5485"/>
                  <a:pt x="9589" y="5334"/>
                  <a:pt x="9422" y="5334"/>
                </a:cubicBezTo>
                <a:close/>
                <a:moveTo>
                  <a:pt x="10169" y="5334"/>
                </a:moveTo>
                <a:cubicBezTo>
                  <a:pt x="10003" y="5334"/>
                  <a:pt x="9902" y="5485"/>
                  <a:pt x="9945" y="5674"/>
                </a:cubicBezTo>
                <a:cubicBezTo>
                  <a:pt x="9988" y="5864"/>
                  <a:pt x="10160" y="6018"/>
                  <a:pt x="10328" y="6018"/>
                </a:cubicBezTo>
                <a:cubicBezTo>
                  <a:pt x="10497" y="6018"/>
                  <a:pt x="10597" y="5864"/>
                  <a:pt x="10552" y="5674"/>
                </a:cubicBezTo>
                <a:cubicBezTo>
                  <a:pt x="10508" y="5485"/>
                  <a:pt x="10337" y="5334"/>
                  <a:pt x="10169" y="5334"/>
                </a:cubicBezTo>
                <a:close/>
                <a:moveTo>
                  <a:pt x="10906" y="5334"/>
                </a:moveTo>
                <a:cubicBezTo>
                  <a:pt x="10739" y="5334"/>
                  <a:pt x="10640" y="5485"/>
                  <a:pt x="10684" y="5674"/>
                </a:cubicBezTo>
                <a:cubicBezTo>
                  <a:pt x="10730" y="5864"/>
                  <a:pt x="10903" y="6018"/>
                  <a:pt x="11072" y="6018"/>
                </a:cubicBezTo>
                <a:cubicBezTo>
                  <a:pt x="11241" y="6018"/>
                  <a:pt x="11339" y="5864"/>
                  <a:pt x="11292" y="5674"/>
                </a:cubicBezTo>
                <a:cubicBezTo>
                  <a:pt x="11246" y="5485"/>
                  <a:pt x="11073" y="5334"/>
                  <a:pt x="10906" y="5334"/>
                </a:cubicBezTo>
                <a:close/>
                <a:moveTo>
                  <a:pt x="11642" y="5334"/>
                </a:moveTo>
                <a:cubicBezTo>
                  <a:pt x="11475" y="5334"/>
                  <a:pt x="11378" y="5485"/>
                  <a:pt x="11425" y="5674"/>
                </a:cubicBezTo>
                <a:cubicBezTo>
                  <a:pt x="11472" y="5864"/>
                  <a:pt x="11646" y="6018"/>
                  <a:pt x="11816" y="6018"/>
                </a:cubicBezTo>
                <a:cubicBezTo>
                  <a:pt x="11984" y="6018"/>
                  <a:pt x="12081" y="5864"/>
                  <a:pt x="12032" y="5674"/>
                </a:cubicBezTo>
                <a:cubicBezTo>
                  <a:pt x="11984" y="5485"/>
                  <a:pt x="11809" y="5334"/>
                  <a:pt x="11642" y="5334"/>
                </a:cubicBezTo>
                <a:close/>
                <a:moveTo>
                  <a:pt x="12390" y="5334"/>
                </a:moveTo>
                <a:cubicBezTo>
                  <a:pt x="12223" y="5334"/>
                  <a:pt x="12127" y="5485"/>
                  <a:pt x="12176" y="5674"/>
                </a:cubicBezTo>
                <a:cubicBezTo>
                  <a:pt x="12225" y="5864"/>
                  <a:pt x="12402" y="6018"/>
                  <a:pt x="12571" y="6018"/>
                </a:cubicBezTo>
                <a:cubicBezTo>
                  <a:pt x="12739" y="6018"/>
                  <a:pt x="12835" y="5864"/>
                  <a:pt x="12784" y="5674"/>
                </a:cubicBezTo>
                <a:cubicBezTo>
                  <a:pt x="12733" y="5485"/>
                  <a:pt x="12557" y="5334"/>
                  <a:pt x="12390" y="5334"/>
                </a:cubicBezTo>
                <a:close/>
                <a:moveTo>
                  <a:pt x="13126" y="5334"/>
                </a:moveTo>
                <a:cubicBezTo>
                  <a:pt x="12959" y="5334"/>
                  <a:pt x="12865" y="5485"/>
                  <a:pt x="12916" y="5674"/>
                </a:cubicBezTo>
                <a:cubicBezTo>
                  <a:pt x="12968" y="5864"/>
                  <a:pt x="13146" y="6018"/>
                  <a:pt x="13315" y="6018"/>
                </a:cubicBezTo>
                <a:cubicBezTo>
                  <a:pt x="13483" y="6018"/>
                  <a:pt x="13577" y="5864"/>
                  <a:pt x="13524" y="5674"/>
                </a:cubicBezTo>
                <a:cubicBezTo>
                  <a:pt x="13471" y="5485"/>
                  <a:pt x="13293" y="5334"/>
                  <a:pt x="13126" y="5334"/>
                </a:cubicBezTo>
                <a:close/>
                <a:moveTo>
                  <a:pt x="13874" y="5334"/>
                </a:moveTo>
                <a:cubicBezTo>
                  <a:pt x="13707" y="5334"/>
                  <a:pt x="13615" y="5485"/>
                  <a:pt x="13668" y="5674"/>
                </a:cubicBezTo>
                <a:cubicBezTo>
                  <a:pt x="13721" y="5864"/>
                  <a:pt x="13902" y="6018"/>
                  <a:pt x="14070" y="6018"/>
                </a:cubicBezTo>
                <a:cubicBezTo>
                  <a:pt x="14239" y="6018"/>
                  <a:pt x="14331" y="5864"/>
                  <a:pt x="14276" y="5674"/>
                </a:cubicBezTo>
                <a:cubicBezTo>
                  <a:pt x="14221" y="5485"/>
                  <a:pt x="14042" y="5334"/>
                  <a:pt x="13874" y="5334"/>
                </a:cubicBezTo>
                <a:close/>
                <a:moveTo>
                  <a:pt x="14611" y="5334"/>
                </a:moveTo>
                <a:cubicBezTo>
                  <a:pt x="14443" y="5334"/>
                  <a:pt x="14353" y="5485"/>
                  <a:pt x="14408" y="5674"/>
                </a:cubicBezTo>
                <a:cubicBezTo>
                  <a:pt x="14464" y="5864"/>
                  <a:pt x="14645" y="6018"/>
                  <a:pt x="14814" y="6018"/>
                </a:cubicBezTo>
                <a:cubicBezTo>
                  <a:pt x="14983" y="6018"/>
                  <a:pt x="15073" y="5864"/>
                  <a:pt x="15016" y="5674"/>
                </a:cubicBezTo>
                <a:cubicBezTo>
                  <a:pt x="14959" y="5485"/>
                  <a:pt x="14778" y="5334"/>
                  <a:pt x="14611" y="5334"/>
                </a:cubicBezTo>
                <a:close/>
                <a:moveTo>
                  <a:pt x="15347" y="5334"/>
                </a:moveTo>
                <a:cubicBezTo>
                  <a:pt x="15180" y="5334"/>
                  <a:pt x="15091" y="5485"/>
                  <a:pt x="15148" y="5674"/>
                </a:cubicBezTo>
                <a:cubicBezTo>
                  <a:pt x="15206" y="5864"/>
                  <a:pt x="15390" y="6018"/>
                  <a:pt x="15558" y="6018"/>
                </a:cubicBezTo>
                <a:cubicBezTo>
                  <a:pt x="15728" y="6018"/>
                  <a:pt x="15816" y="5864"/>
                  <a:pt x="15756" y="5674"/>
                </a:cubicBezTo>
                <a:cubicBezTo>
                  <a:pt x="15697" y="5485"/>
                  <a:pt x="15515" y="5334"/>
                  <a:pt x="15347" y="5334"/>
                </a:cubicBezTo>
                <a:close/>
                <a:moveTo>
                  <a:pt x="2860" y="6184"/>
                </a:moveTo>
                <a:cubicBezTo>
                  <a:pt x="2691" y="6184"/>
                  <a:pt x="2573" y="6340"/>
                  <a:pt x="2595" y="6533"/>
                </a:cubicBezTo>
                <a:cubicBezTo>
                  <a:pt x="2618" y="6728"/>
                  <a:pt x="2774" y="6886"/>
                  <a:pt x="2945" y="6886"/>
                </a:cubicBezTo>
                <a:cubicBezTo>
                  <a:pt x="3116" y="6886"/>
                  <a:pt x="3235" y="6728"/>
                  <a:pt x="3210" y="6533"/>
                </a:cubicBezTo>
                <a:cubicBezTo>
                  <a:pt x="3186" y="6340"/>
                  <a:pt x="3029" y="6184"/>
                  <a:pt x="2860" y="6184"/>
                </a:cubicBezTo>
                <a:close/>
                <a:moveTo>
                  <a:pt x="3608" y="6184"/>
                </a:moveTo>
                <a:cubicBezTo>
                  <a:pt x="3439" y="6184"/>
                  <a:pt x="3322" y="6340"/>
                  <a:pt x="3346" y="6533"/>
                </a:cubicBezTo>
                <a:cubicBezTo>
                  <a:pt x="3371" y="6728"/>
                  <a:pt x="3530" y="6886"/>
                  <a:pt x="3701" y="6886"/>
                </a:cubicBezTo>
                <a:cubicBezTo>
                  <a:pt x="3871" y="6886"/>
                  <a:pt x="3988" y="6728"/>
                  <a:pt x="3962" y="6533"/>
                </a:cubicBezTo>
                <a:cubicBezTo>
                  <a:pt x="3936" y="6340"/>
                  <a:pt x="3777" y="6184"/>
                  <a:pt x="3608" y="6184"/>
                </a:cubicBezTo>
                <a:close/>
                <a:moveTo>
                  <a:pt x="4355" y="6184"/>
                </a:moveTo>
                <a:cubicBezTo>
                  <a:pt x="4186" y="6184"/>
                  <a:pt x="4071" y="6340"/>
                  <a:pt x="4098" y="6533"/>
                </a:cubicBezTo>
                <a:cubicBezTo>
                  <a:pt x="4125" y="6728"/>
                  <a:pt x="4285" y="6886"/>
                  <a:pt x="4456" y="6886"/>
                </a:cubicBezTo>
                <a:cubicBezTo>
                  <a:pt x="4626" y="6886"/>
                  <a:pt x="4741" y="6728"/>
                  <a:pt x="4713" y="6533"/>
                </a:cubicBezTo>
                <a:cubicBezTo>
                  <a:pt x="4684" y="6340"/>
                  <a:pt x="4524" y="6184"/>
                  <a:pt x="4355" y="6184"/>
                </a:cubicBezTo>
                <a:close/>
                <a:moveTo>
                  <a:pt x="5115" y="6184"/>
                </a:moveTo>
                <a:cubicBezTo>
                  <a:pt x="4945" y="6184"/>
                  <a:pt x="4832" y="6340"/>
                  <a:pt x="4860" y="6533"/>
                </a:cubicBezTo>
                <a:cubicBezTo>
                  <a:pt x="4890" y="6728"/>
                  <a:pt x="5051" y="6886"/>
                  <a:pt x="5223" y="6886"/>
                </a:cubicBezTo>
                <a:cubicBezTo>
                  <a:pt x="5393" y="6886"/>
                  <a:pt x="5507" y="6728"/>
                  <a:pt x="5476" y="6533"/>
                </a:cubicBezTo>
                <a:cubicBezTo>
                  <a:pt x="5445" y="6340"/>
                  <a:pt x="5284" y="6184"/>
                  <a:pt x="5115" y="6184"/>
                </a:cubicBezTo>
                <a:close/>
                <a:moveTo>
                  <a:pt x="5862" y="6184"/>
                </a:moveTo>
                <a:cubicBezTo>
                  <a:pt x="5693" y="6184"/>
                  <a:pt x="5581" y="6340"/>
                  <a:pt x="5612" y="6533"/>
                </a:cubicBezTo>
                <a:cubicBezTo>
                  <a:pt x="5643" y="6728"/>
                  <a:pt x="5807" y="6886"/>
                  <a:pt x="5978" y="6886"/>
                </a:cubicBezTo>
                <a:cubicBezTo>
                  <a:pt x="6149" y="6886"/>
                  <a:pt x="6260" y="6728"/>
                  <a:pt x="6227" y="6533"/>
                </a:cubicBezTo>
                <a:cubicBezTo>
                  <a:pt x="6195" y="6340"/>
                  <a:pt x="6031" y="6184"/>
                  <a:pt x="5862" y="6184"/>
                </a:cubicBezTo>
                <a:close/>
                <a:moveTo>
                  <a:pt x="6610" y="6184"/>
                </a:moveTo>
                <a:cubicBezTo>
                  <a:pt x="6441" y="6184"/>
                  <a:pt x="6330" y="6340"/>
                  <a:pt x="6363" y="6533"/>
                </a:cubicBezTo>
                <a:cubicBezTo>
                  <a:pt x="6397" y="6728"/>
                  <a:pt x="6562" y="6886"/>
                  <a:pt x="6734" y="6886"/>
                </a:cubicBezTo>
                <a:cubicBezTo>
                  <a:pt x="6904" y="6886"/>
                  <a:pt x="7014" y="6728"/>
                  <a:pt x="6979" y="6533"/>
                </a:cubicBezTo>
                <a:cubicBezTo>
                  <a:pt x="6944" y="6340"/>
                  <a:pt x="6779" y="6184"/>
                  <a:pt x="6610" y="6184"/>
                </a:cubicBezTo>
                <a:close/>
                <a:moveTo>
                  <a:pt x="7357" y="6184"/>
                </a:moveTo>
                <a:cubicBezTo>
                  <a:pt x="7189" y="6184"/>
                  <a:pt x="7079" y="6340"/>
                  <a:pt x="7115" y="6533"/>
                </a:cubicBezTo>
                <a:cubicBezTo>
                  <a:pt x="7150" y="6728"/>
                  <a:pt x="7318" y="6886"/>
                  <a:pt x="7489" y="6886"/>
                </a:cubicBezTo>
                <a:cubicBezTo>
                  <a:pt x="7660" y="6886"/>
                  <a:pt x="7768" y="6728"/>
                  <a:pt x="7731" y="6533"/>
                </a:cubicBezTo>
                <a:cubicBezTo>
                  <a:pt x="7693" y="6340"/>
                  <a:pt x="7527" y="6184"/>
                  <a:pt x="7357" y="6184"/>
                </a:cubicBezTo>
                <a:close/>
                <a:moveTo>
                  <a:pt x="8105" y="6184"/>
                </a:moveTo>
                <a:cubicBezTo>
                  <a:pt x="7936" y="6184"/>
                  <a:pt x="7829" y="6340"/>
                  <a:pt x="7866" y="6533"/>
                </a:cubicBezTo>
                <a:cubicBezTo>
                  <a:pt x="7904" y="6728"/>
                  <a:pt x="8073" y="6886"/>
                  <a:pt x="8244" y="6886"/>
                </a:cubicBezTo>
                <a:cubicBezTo>
                  <a:pt x="8415" y="6886"/>
                  <a:pt x="8521" y="6728"/>
                  <a:pt x="8482" y="6533"/>
                </a:cubicBezTo>
                <a:cubicBezTo>
                  <a:pt x="8442" y="6340"/>
                  <a:pt x="8274" y="6184"/>
                  <a:pt x="8105" y="6184"/>
                </a:cubicBezTo>
                <a:close/>
                <a:moveTo>
                  <a:pt x="8864" y="6184"/>
                </a:moveTo>
                <a:cubicBezTo>
                  <a:pt x="8696" y="6184"/>
                  <a:pt x="8590" y="6340"/>
                  <a:pt x="8630" y="6533"/>
                </a:cubicBezTo>
                <a:cubicBezTo>
                  <a:pt x="8669" y="6728"/>
                  <a:pt x="8841" y="6886"/>
                  <a:pt x="9011" y="6886"/>
                </a:cubicBezTo>
                <a:cubicBezTo>
                  <a:pt x="9182" y="6886"/>
                  <a:pt x="9287" y="6728"/>
                  <a:pt x="9245" y="6533"/>
                </a:cubicBezTo>
                <a:cubicBezTo>
                  <a:pt x="9204" y="6340"/>
                  <a:pt x="9034" y="6184"/>
                  <a:pt x="8864" y="6184"/>
                </a:cubicBezTo>
                <a:close/>
                <a:moveTo>
                  <a:pt x="9612" y="6184"/>
                </a:moveTo>
                <a:cubicBezTo>
                  <a:pt x="9443" y="6184"/>
                  <a:pt x="9339" y="6340"/>
                  <a:pt x="9381" y="6533"/>
                </a:cubicBezTo>
                <a:cubicBezTo>
                  <a:pt x="9423" y="6728"/>
                  <a:pt x="9595" y="6886"/>
                  <a:pt x="9766" y="6886"/>
                </a:cubicBezTo>
                <a:cubicBezTo>
                  <a:pt x="9937" y="6886"/>
                  <a:pt x="10040" y="6728"/>
                  <a:pt x="9996" y="6533"/>
                </a:cubicBezTo>
                <a:cubicBezTo>
                  <a:pt x="9953" y="6340"/>
                  <a:pt x="9781" y="6184"/>
                  <a:pt x="9612" y="6184"/>
                </a:cubicBezTo>
                <a:close/>
                <a:moveTo>
                  <a:pt x="10359" y="6184"/>
                </a:moveTo>
                <a:cubicBezTo>
                  <a:pt x="10191" y="6184"/>
                  <a:pt x="10089" y="6340"/>
                  <a:pt x="10133" y="6533"/>
                </a:cubicBezTo>
                <a:cubicBezTo>
                  <a:pt x="10177" y="6728"/>
                  <a:pt x="10351" y="6886"/>
                  <a:pt x="10522" y="6886"/>
                </a:cubicBezTo>
                <a:cubicBezTo>
                  <a:pt x="10693" y="6886"/>
                  <a:pt x="10794" y="6728"/>
                  <a:pt x="10748" y="6533"/>
                </a:cubicBezTo>
                <a:cubicBezTo>
                  <a:pt x="10702" y="6340"/>
                  <a:pt x="10529" y="6184"/>
                  <a:pt x="10359" y="6184"/>
                </a:cubicBezTo>
                <a:close/>
                <a:moveTo>
                  <a:pt x="11107" y="6184"/>
                </a:moveTo>
                <a:cubicBezTo>
                  <a:pt x="10938" y="6184"/>
                  <a:pt x="10838" y="6340"/>
                  <a:pt x="10884" y="6533"/>
                </a:cubicBezTo>
                <a:cubicBezTo>
                  <a:pt x="10931" y="6728"/>
                  <a:pt x="11107" y="6886"/>
                  <a:pt x="11278" y="6886"/>
                </a:cubicBezTo>
                <a:cubicBezTo>
                  <a:pt x="11448" y="6886"/>
                  <a:pt x="11548" y="6728"/>
                  <a:pt x="11500" y="6533"/>
                </a:cubicBezTo>
                <a:cubicBezTo>
                  <a:pt x="11452" y="6340"/>
                  <a:pt x="11277" y="6184"/>
                  <a:pt x="11107" y="6184"/>
                </a:cubicBezTo>
                <a:close/>
                <a:moveTo>
                  <a:pt x="11856" y="6184"/>
                </a:moveTo>
                <a:cubicBezTo>
                  <a:pt x="11686" y="6184"/>
                  <a:pt x="11588" y="6340"/>
                  <a:pt x="11636" y="6533"/>
                </a:cubicBezTo>
                <a:cubicBezTo>
                  <a:pt x="11685" y="6728"/>
                  <a:pt x="11862" y="6886"/>
                  <a:pt x="12033" y="6886"/>
                </a:cubicBezTo>
                <a:cubicBezTo>
                  <a:pt x="12204" y="6886"/>
                  <a:pt x="12302" y="6728"/>
                  <a:pt x="12251" y="6533"/>
                </a:cubicBezTo>
                <a:cubicBezTo>
                  <a:pt x="12201" y="6340"/>
                  <a:pt x="12024" y="6184"/>
                  <a:pt x="11856" y="6184"/>
                </a:cubicBezTo>
                <a:close/>
                <a:moveTo>
                  <a:pt x="12615" y="6184"/>
                </a:moveTo>
                <a:cubicBezTo>
                  <a:pt x="12446" y="6184"/>
                  <a:pt x="12349" y="6340"/>
                  <a:pt x="12400" y="6533"/>
                </a:cubicBezTo>
                <a:cubicBezTo>
                  <a:pt x="12450" y="6728"/>
                  <a:pt x="12630" y="6886"/>
                  <a:pt x="12801" y="6886"/>
                </a:cubicBezTo>
                <a:cubicBezTo>
                  <a:pt x="12971" y="6886"/>
                  <a:pt x="13067" y="6728"/>
                  <a:pt x="13015" y="6533"/>
                </a:cubicBezTo>
                <a:cubicBezTo>
                  <a:pt x="12963" y="6340"/>
                  <a:pt x="12784" y="6184"/>
                  <a:pt x="12615" y="6184"/>
                </a:cubicBezTo>
                <a:close/>
                <a:moveTo>
                  <a:pt x="13363" y="6184"/>
                </a:moveTo>
                <a:cubicBezTo>
                  <a:pt x="13194" y="6184"/>
                  <a:pt x="13099" y="6340"/>
                  <a:pt x="13151" y="6533"/>
                </a:cubicBezTo>
                <a:cubicBezTo>
                  <a:pt x="13204" y="6728"/>
                  <a:pt x="13385" y="6886"/>
                  <a:pt x="13556" y="6886"/>
                </a:cubicBezTo>
                <a:cubicBezTo>
                  <a:pt x="13727" y="6886"/>
                  <a:pt x="13821" y="6728"/>
                  <a:pt x="13767" y="6533"/>
                </a:cubicBezTo>
                <a:cubicBezTo>
                  <a:pt x="13713" y="6340"/>
                  <a:pt x="13532" y="6184"/>
                  <a:pt x="13363" y="6184"/>
                </a:cubicBezTo>
                <a:close/>
                <a:moveTo>
                  <a:pt x="14111" y="6184"/>
                </a:moveTo>
                <a:cubicBezTo>
                  <a:pt x="13942" y="6184"/>
                  <a:pt x="13849" y="6340"/>
                  <a:pt x="13903" y="6533"/>
                </a:cubicBezTo>
                <a:cubicBezTo>
                  <a:pt x="13958" y="6728"/>
                  <a:pt x="14141" y="6886"/>
                  <a:pt x="14311" y="6886"/>
                </a:cubicBezTo>
                <a:cubicBezTo>
                  <a:pt x="14483" y="6886"/>
                  <a:pt x="14575" y="6728"/>
                  <a:pt x="14519" y="6533"/>
                </a:cubicBezTo>
                <a:cubicBezTo>
                  <a:pt x="14463" y="6340"/>
                  <a:pt x="14280" y="6184"/>
                  <a:pt x="14111" y="6184"/>
                </a:cubicBezTo>
                <a:close/>
                <a:moveTo>
                  <a:pt x="14859" y="6184"/>
                </a:moveTo>
                <a:cubicBezTo>
                  <a:pt x="14689" y="6184"/>
                  <a:pt x="14599" y="6340"/>
                  <a:pt x="14655" y="6533"/>
                </a:cubicBezTo>
                <a:cubicBezTo>
                  <a:pt x="14712" y="6728"/>
                  <a:pt x="14896" y="6886"/>
                  <a:pt x="15068" y="6886"/>
                </a:cubicBezTo>
                <a:cubicBezTo>
                  <a:pt x="15239" y="6886"/>
                  <a:pt x="15329" y="6728"/>
                  <a:pt x="15270" y="6533"/>
                </a:cubicBezTo>
                <a:cubicBezTo>
                  <a:pt x="15212" y="6340"/>
                  <a:pt x="15028" y="6184"/>
                  <a:pt x="14859" y="6184"/>
                </a:cubicBezTo>
                <a:close/>
                <a:moveTo>
                  <a:pt x="15607" y="6184"/>
                </a:moveTo>
                <a:cubicBezTo>
                  <a:pt x="15438" y="6184"/>
                  <a:pt x="15348" y="6340"/>
                  <a:pt x="15407" y="6533"/>
                </a:cubicBezTo>
                <a:cubicBezTo>
                  <a:pt x="15466" y="6728"/>
                  <a:pt x="15653" y="6886"/>
                  <a:pt x="15823" y="6886"/>
                </a:cubicBezTo>
                <a:cubicBezTo>
                  <a:pt x="15995" y="6886"/>
                  <a:pt x="16084" y="6728"/>
                  <a:pt x="16023" y="6533"/>
                </a:cubicBezTo>
                <a:cubicBezTo>
                  <a:pt x="15962" y="6340"/>
                  <a:pt x="15777" y="6184"/>
                  <a:pt x="15607" y="6184"/>
                </a:cubicBezTo>
                <a:close/>
                <a:moveTo>
                  <a:pt x="2957" y="7035"/>
                </a:moveTo>
                <a:cubicBezTo>
                  <a:pt x="2786" y="7035"/>
                  <a:pt x="2666" y="7195"/>
                  <a:pt x="2689" y="7393"/>
                </a:cubicBezTo>
                <a:cubicBezTo>
                  <a:pt x="2712" y="7593"/>
                  <a:pt x="2871" y="7754"/>
                  <a:pt x="3044" y="7754"/>
                </a:cubicBezTo>
                <a:cubicBezTo>
                  <a:pt x="3217" y="7754"/>
                  <a:pt x="3337" y="7593"/>
                  <a:pt x="3312" y="7393"/>
                </a:cubicBezTo>
                <a:cubicBezTo>
                  <a:pt x="3287" y="7195"/>
                  <a:pt x="3128" y="7035"/>
                  <a:pt x="2957" y="7035"/>
                </a:cubicBezTo>
                <a:close/>
                <a:moveTo>
                  <a:pt x="3717" y="7035"/>
                </a:moveTo>
                <a:cubicBezTo>
                  <a:pt x="3545" y="7035"/>
                  <a:pt x="3427" y="7195"/>
                  <a:pt x="3452" y="7393"/>
                </a:cubicBezTo>
                <a:cubicBezTo>
                  <a:pt x="3477" y="7593"/>
                  <a:pt x="3639" y="7754"/>
                  <a:pt x="3812" y="7754"/>
                </a:cubicBezTo>
                <a:cubicBezTo>
                  <a:pt x="3985" y="7754"/>
                  <a:pt x="4103" y="7593"/>
                  <a:pt x="4075" y="7393"/>
                </a:cubicBezTo>
                <a:cubicBezTo>
                  <a:pt x="4048" y="7195"/>
                  <a:pt x="3888" y="7035"/>
                  <a:pt x="3717" y="7035"/>
                </a:cubicBezTo>
                <a:close/>
                <a:moveTo>
                  <a:pt x="4487" y="7035"/>
                </a:moveTo>
                <a:cubicBezTo>
                  <a:pt x="4315" y="7035"/>
                  <a:pt x="4199" y="7195"/>
                  <a:pt x="4227" y="7393"/>
                </a:cubicBezTo>
                <a:cubicBezTo>
                  <a:pt x="4254" y="7593"/>
                  <a:pt x="4417" y="7754"/>
                  <a:pt x="4590" y="7754"/>
                </a:cubicBezTo>
                <a:cubicBezTo>
                  <a:pt x="4763" y="7754"/>
                  <a:pt x="4879" y="7593"/>
                  <a:pt x="4850" y="7393"/>
                </a:cubicBezTo>
                <a:cubicBezTo>
                  <a:pt x="4821" y="7195"/>
                  <a:pt x="4658" y="7035"/>
                  <a:pt x="4487" y="7035"/>
                </a:cubicBezTo>
                <a:close/>
                <a:moveTo>
                  <a:pt x="5246" y="7035"/>
                </a:moveTo>
                <a:cubicBezTo>
                  <a:pt x="5075" y="7035"/>
                  <a:pt x="4960" y="7195"/>
                  <a:pt x="4990" y="7393"/>
                </a:cubicBezTo>
                <a:cubicBezTo>
                  <a:pt x="5020" y="7593"/>
                  <a:pt x="5184" y="7754"/>
                  <a:pt x="5357" y="7754"/>
                </a:cubicBezTo>
                <a:cubicBezTo>
                  <a:pt x="5530" y="7754"/>
                  <a:pt x="5645" y="7593"/>
                  <a:pt x="5613" y="7393"/>
                </a:cubicBezTo>
                <a:cubicBezTo>
                  <a:pt x="5582" y="7195"/>
                  <a:pt x="5418" y="7035"/>
                  <a:pt x="5246" y="7035"/>
                </a:cubicBezTo>
                <a:close/>
                <a:moveTo>
                  <a:pt x="6006" y="7035"/>
                </a:moveTo>
                <a:cubicBezTo>
                  <a:pt x="5834" y="7035"/>
                  <a:pt x="5721" y="7195"/>
                  <a:pt x="5753" y="7393"/>
                </a:cubicBezTo>
                <a:cubicBezTo>
                  <a:pt x="5785" y="7593"/>
                  <a:pt x="5951" y="7754"/>
                  <a:pt x="6124" y="7754"/>
                </a:cubicBezTo>
                <a:cubicBezTo>
                  <a:pt x="6297" y="7754"/>
                  <a:pt x="6410" y="7593"/>
                  <a:pt x="6376" y="7393"/>
                </a:cubicBezTo>
                <a:cubicBezTo>
                  <a:pt x="6343" y="7195"/>
                  <a:pt x="6177" y="7035"/>
                  <a:pt x="6006" y="7035"/>
                </a:cubicBezTo>
                <a:close/>
                <a:moveTo>
                  <a:pt x="6765" y="7035"/>
                </a:moveTo>
                <a:cubicBezTo>
                  <a:pt x="6594" y="7035"/>
                  <a:pt x="6482" y="7195"/>
                  <a:pt x="6516" y="7393"/>
                </a:cubicBezTo>
                <a:cubicBezTo>
                  <a:pt x="6550" y="7593"/>
                  <a:pt x="6718" y="7754"/>
                  <a:pt x="6891" y="7754"/>
                </a:cubicBezTo>
                <a:cubicBezTo>
                  <a:pt x="7064" y="7754"/>
                  <a:pt x="7175" y="7593"/>
                  <a:pt x="7139" y="7393"/>
                </a:cubicBezTo>
                <a:cubicBezTo>
                  <a:pt x="7103" y="7195"/>
                  <a:pt x="6936" y="7035"/>
                  <a:pt x="6765" y="7035"/>
                </a:cubicBezTo>
                <a:close/>
                <a:moveTo>
                  <a:pt x="7524" y="7035"/>
                </a:moveTo>
                <a:cubicBezTo>
                  <a:pt x="7353" y="7035"/>
                  <a:pt x="7243" y="7195"/>
                  <a:pt x="7279" y="7393"/>
                </a:cubicBezTo>
                <a:cubicBezTo>
                  <a:pt x="7316" y="7593"/>
                  <a:pt x="7486" y="7754"/>
                  <a:pt x="7659" y="7754"/>
                </a:cubicBezTo>
                <a:cubicBezTo>
                  <a:pt x="7832" y="7754"/>
                  <a:pt x="7941" y="7593"/>
                  <a:pt x="7903" y="7393"/>
                </a:cubicBezTo>
                <a:cubicBezTo>
                  <a:pt x="7865" y="7195"/>
                  <a:pt x="7696" y="7035"/>
                  <a:pt x="7524" y="7035"/>
                </a:cubicBezTo>
                <a:close/>
                <a:moveTo>
                  <a:pt x="8284" y="7035"/>
                </a:moveTo>
                <a:cubicBezTo>
                  <a:pt x="8112" y="7035"/>
                  <a:pt x="8004" y="7195"/>
                  <a:pt x="8042" y="7393"/>
                </a:cubicBezTo>
                <a:cubicBezTo>
                  <a:pt x="8081" y="7593"/>
                  <a:pt x="8253" y="7754"/>
                  <a:pt x="8426" y="7754"/>
                </a:cubicBezTo>
                <a:cubicBezTo>
                  <a:pt x="8599" y="7754"/>
                  <a:pt x="8706" y="7593"/>
                  <a:pt x="8666" y="7393"/>
                </a:cubicBezTo>
                <a:cubicBezTo>
                  <a:pt x="8625" y="7195"/>
                  <a:pt x="8455" y="7035"/>
                  <a:pt x="8284" y="7035"/>
                </a:cubicBezTo>
                <a:close/>
                <a:moveTo>
                  <a:pt x="9042" y="7035"/>
                </a:moveTo>
                <a:cubicBezTo>
                  <a:pt x="8872" y="7035"/>
                  <a:pt x="8765" y="7195"/>
                  <a:pt x="8806" y="7393"/>
                </a:cubicBezTo>
                <a:cubicBezTo>
                  <a:pt x="8847" y="7593"/>
                  <a:pt x="9020" y="7754"/>
                  <a:pt x="9193" y="7754"/>
                </a:cubicBezTo>
                <a:cubicBezTo>
                  <a:pt x="9366" y="7754"/>
                  <a:pt x="9471" y="7593"/>
                  <a:pt x="9429" y="7393"/>
                </a:cubicBezTo>
                <a:cubicBezTo>
                  <a:pt x="9386" y="7195"/>
                  <a:pt x="9214" y="7035"/>
                  <a:pt x="9042" y="7035"/>
                </a:cubicBezTo>
                <a:close/>
                <a:moveTo>
                  <a:pt x="9802" y="7035"/>
                </a:moveTo>
                <a:cubicBezTo>
                  <a:pt x="9631" y="7035"/>
                  <a:pt x="9526" y="7195"/>
                  <a:pt x="9569" y="7393"/>
                </a:cubicBezTo>
                <a:cubicBezTo>
                  <a:pt x="9612" y="7593"/>
                  <a:pt x="9787" y="7754"/>
                  <a:pt x="9960" y="7754"/>
                </a:cubicBezTo>
                <a:cubicBezTo>
                  <a:pt x="10134" y="7754"/>
                  <a:pt x="10237" y="7593"/>
                  <a:pt x="10192" y="7393"/>
                </a:cubicBezTo>
                <a:cubicBezTo>
                  <a:pt x="10148" y="7195"/>
                  <a:pt x="9973" y="7035"/>
                  <a:pt x="9802" y="7035"/>
                </a:cubicBezTo>
                <a:close/>
                <a:moveTo>
                  <a:pt x="10561" y="7035"/>
                </a:moveTo>
                <a:cubicBezTo>
                  <a:pt x="10390" y="7035"/>
                  <a:pt x="10288" y="7195"/>
                  <a:pt x="10333" y="7393"/>
                </a:cubicBezTo>
                <a:cubicBezTo>
                  <a:pt x="10378" y="7593"/>
                  <a:pt x="10555" y="7754"/>
                  <a:pt x="10727" y="7754"/>
                </a:cubicBezTo>
                <a:cubicBezTo>
                  <a:pt x="10901" y="7754"/>
                  <a:pt x="11002" y="7593"/>
                  <a:pt x="10955" y="7393"/>
                </a:cubicBezTo>
                <a:cubicBezTo>
                  <a:pt x="10909" y="7195"/>
                  <a:pt x="10732" y="7035"/>
                  <a:pt x="10561" y="7035"/>
                </a:cubicBezTo>
                <a:close/>
                <a:moveTo>
                  <a:pt x="11321" y="7035"/>
                </a:moveTo>
                <a:cubicBezTo>
                  <a:pt x="11149" y="7035"/>
                  <a:pt x="11049" y="7195"/>
                  <a:pt x="11096" y="7393"/>
                </a:cubicBezTo>
                <a:cubicBezTo>
                  <a:pt x="11144" y="7593"/>
                  <a:pt x="11322" y="7754"/>
                  <a:pt x="11495" y="7754"/>
                </a:cubicBezTo>
                <a:cubicBezTo>
                  <a:pt x="11668" y="7754"/>
                  <a:pt x="11768" y="7593"/>
                  <a:pt x="11719" y="7393"/>
                </a:cubicBezTo>
                <a:cubicBezTo>
                  <a:pt x="11670" y="7195"/>
                  <a:pt x="11492" y="7035"/>
                  <a:pt x="11321" y="7035"/>
                </a:cubicBezTo>
                <a:close/>
                <a:moveTo>
                  <a:pt x="12080" y="7035"/>
                </a:moveTo>
                <a:cubicBezTo>
                  <a:pt x="11909" y="7035"/>
                  <a:pt x="11810" y="7195"/>
                  <a:pt x="11860" y="7393"/>
                </a:cubicBezTo>
                <a:cubicBezTo>
                  <a:pt x="11909" y="7593"/>
                  <a:pt x="12089" y="7754"/>
                  <a:pt x="12263" y="7754"/>
                </a:cubicBezTo>
                <a:cubicBezTo>
                  <a:pt x="12435" y="7754"/>
                  <a:pt x="12534" y="7593"/>
                  <a:pt x="12483" y="7393"/>
                </a:cubicBezTo>
                <a:cubicBezTo>
                  <a:pt x="12432" y="7195"/>
                  <a:pt x="12251" y="7035"/>
                  <a:pt x="12080" y="7035"/>
                </a:cubicBezTo>
                <a:close/>
                <a:moveTo>
                  <a:pt x="12840" y="7035"/>
                </a:moveTo>
                <a:cubicBezTo>
                  <a:pt x="12668" y="7035"/>
                  <a:pt x="12572" y="7195"/>
                  <a:pt x="12623" y="7393"/>
                </a:cubicBezTo>
                <a:cubicBezTo>
                  <a:pt x="12675" y="7593"/>
                  <a:pt x="12857" y="7754"/>
                  <a:pt x="13030" y="7754"/>
                </a:cubicBezTo>
                <a:cubicBezTo>
                  <a:pt x="13203" y="7754"/>
                  <a:pt x="13300" y="7593"/>
                  <a:pt x="13246" y="7393"/>
                </a:cubicBezTo>
                <a:cubicBezTo>
                  <a:pt x="13193" y="7195"/>
                  <a:pt x="13011" y="7035"/>
                  <a:pt x="12840" y="7035"/>
                </a:cubicBezTo>
                <a:close/>
                <a:moveTo>
                  <a:pt x="13600" y="7035"/>
                </a:moveTo>
                <a:cubicBezTo>
                  <a:pt x="13428" y="7035"/>
                  <a:pt x="13333" y="7195"/>
                  <a:pt x="13387" y="7393"/>
                </a:cubicBezTo>
                <a:cubicBezTo>
                  <a:pt x="13441" y="7593"/>
                  <a:pt x="13625" y="7754"/>
                  <a:pt x="13798" y="7754"/>
                </a:cubicBezTo>
                <a:cubicBezTo>
                  <a:pt x="13971" y="7754"/>
                  <a:pt x="14066" y="7593"/>
                  <a:pt x="14010" y="7393"/>
                </a:cubicBezTo>
                <a:cubicBezTo>
                  <a:pt x="13954" y="7195"/>
                  <a:pt x="13771" y="7035"/>
                  <a:pt x="13600" y="7035"/>
                </a:cubicBezTo>
                <a:close/>
                <a:moveTo>
                  <a:pt x="14359" y="7035"/>
                </a:moveTo>
                <a:cubicBezTo>
                  <a:pt x="14188" y="7035"/>
                  <a:pt x="14094" y="7195"/>
                  <a:pt x="14150" y="7393"/>
                </a:cubicBezTo>
                <a:cubicBezTo>
                  <a:pt x="14206" y="7593"/>
                  <a:pt x="14392" y="7754"/>
                  <a:pt x="14565" y="7754"/>
                </a:cubicBezTo>
                <a:cubicBezTo>
                  <a:pt x="14738" y="7754"/>
                  <a:pt x="14831" y="7593"/>
                  <a:pt x="14773" y="7393"/>
                </a:cubicBezTo>
                <a:cubicBezTo>
                  <a:pt x="14716" y="7195"/>
                  <a:pt x="14530" y="7035"/>
                  <a:pt x="14359" y="7035"/>
                </a:cubicBezTo>
                <a:close/>
                <a:moveTo>
                  <a:pt x="15878" y="7035"/>
                </a:moveTo>
                <a:cubicBezTo>
                  <a:pt x="15707" y="7035"/>
                  <a:pt x="15617" y="7195"/>
                  <a:pt x="15678" y="7393"/>
                </a:cubicBezTo>
                <a:cubicBezTo>
                  <a:pt x="15738" y="7593"/>
                  <a:pt x="15928" y="7754"/>
                  <a:pt x="16101" y="7754"/>
                </a:cubicBezTo>
                <a:cubicBezTo>
                  <a:pt x="16274" y="7754"/>
                  <a:pt x="16363" y="7593"/>
                  <a:pt x="16301" y="7393"/>
                </a:cubicBezTo>
                <a:cubicBezTo>
                  <a:pt x="16239" y="7195"/>
                  <a:pt x="16050" y="7035"/>
                  <a:pt x="15878" y="7035"/>
                </a:cubicBezTo>
                <a:close/>
                <a:moveTo>
                  <a:pt x="3066" y="7907"/>
                </a:moveTo>
                <a:cubicBezTo>
                  <a:pt x="2892" y="7907"/>
                  <a:pt x="2771" y="8071"/>
                  <a:pt x="2795" y="8275"/>
                </a:cubicBezTo>
                <a:cubicBezTo>
                  <a:pt x="2818" y="8479"/>
                  <a:pt x="2980" y="8646"/>
                  <a:pt x="3155" y="8646"/>
                </a:cubicBezTo>
                <a:cubicBezTo>
                  <a:pt x="3330" y="8646"/>
                  <a:pt x="3451" y="8479"/>
                  <a:pt x="3426" y="8275"/>
                </a:cubicBezTo>
                <a:cubicBezTo>
                  <a:pt x="3400" y="8071"/>
                  <a:pt x="3239" y="7907"/>
                  <a:pt x="3066" y="7907"/>
                </a:cubicBezTo>
                <a:close/>
                <a:moveTo>
                  <a:pt x="3837" y="7907"/>
                </a:moveTo>
                <a:cubicBezTo>
                  <a:pt x="3663" y="7907"/>
                  <a:pt x="3544" y="8071"/>
                  <a:pt x="3570" y="8275"/>
                </a:cubicBezTo>
                <a:cubicBezTo>
                  <a:pt x="3595" y="8479"/>
                  <a:pt x="3759" y="8646"/>
                  <a:pt x="3934" y="8646"/>
                </a:cubicBezTo>
                <a:cubicBezTo>
                  <a:pt x="4109" y="8646"/>
                  <a:pt x="4229" y="8479"/>
                  <a:pt x="4201" y="8275"/>
                </a:cubicBezTo>
                <a:cubicBezTo>
                  <a:pt x="4173" y="8071"/>
                  <a:pt x="4010" y="7907"/>
                  <a:pt x="3837" y="7907"/>
                </a:cubicBezTo>
                <a:close/>
                <a:moveTo>
                  <a:pt x="4607" y="7907"/>
                </a:moveTo>
                <a:cubicBezTo>
                  <a:pt x="4433" y="7907"/>
                  <a:pt x="4316" y="8071"/>
                  <a:pt x="4344" y="8275"/>
                </a:cubicBezTo>
                <a:cubicBezTo>
                  <a:pt x="4372" y="8479"/>
                  <a:pt x="4537" y="8646"/>
                  <a:pt x="4713" y="8646"/>
                </a:cubicBezTo>
                <a:cubicBezTo>
                  <a:pt x="4888" y="8646"/>
                  <a:pt x="5005" y="8479"/>
                  <a:pt x="4975" y="8275"/>
                </a:cubicBezTo>
                <a:cubicBezTo>
                  <a:pt x="4945" y="8071"/>
                  <a:pt x="4780" y="7907"/>
                  <a:pt x="4607" y="7907"/>
                </a:cubicBezTo>
                <a:close/>
                <a:moveTo>
                  <a:pt x="5378" y="7907"/>
                </a:moveTo>
                <a:cubicBezTo>
                  <a:pt x="5204" y="7907"/>
                  <a:pt x="5088" y="8071"/>
                  <a:pt x="5119" y="8275"/>
                </a:cubicBezTo>
                <a:cubicBezTo>
                  <a:pt x="5149" y="8479"/>
                  <a:pt x="5316" y="8646"/>
                  <a:pt x="5492" y="8646"/>
                </a:cubicBezTo>
                <a:cubicBezTo>
                  <a:pt x="5667" y="8646"/>
                  <a:pt x="5783" y="8479"/>
                  <a:pt x="5750" y="8275"/>
                </a:cubicBezTo>
                <a:cubicBezTo>
                  <a:pt x="5718" y="8071"/>
                  <a:pt x="5551" y="7907"/>
                  <a:pt x="5378" y="7907"/>
                </a:cubicBezTo>
                <a:close/>
                <a:moveTo>
                  <a:pt x="6149" y="7907"/>
                </a:moveTo>
                <a:cubicBezTo>
                  <a:pt x="5975" y="7907"/>
                  <a:pt x="5861" y="8071"/>
                  <a:pt x="5894" y="8275"/>
                </a:cubicBezTo>
                <a:cubicBezTo>
                  <a:pt x="5927" y="8479"/>
                  <a:pt x="6095" y="8646"/>
                  <a:pt x="6271" y="8646"/>
                </a:cubicBezTo>
                <a:cubicBezTo>
                  <a:pt x="6446" y="8646"/>
                  <a:pt x="6560" y="8479"/>
                  <a:pt x="6525" y="8275"/>
                </a:cubicBezTo>
                <a:cubicBezTo>
                  <a:pt x="6491" y="8071"/>
                  <a:pt x="6323" y="7907"/>
                  <a:pt x="6149" y="7907"/>
                </a:cubicBezTo>
                <a:close/>
                <a:moveTo>
                  <a:pt x="6920" y="7907"/>
                </a:moveTo>
                <a:cubicBezTo>
                  <a:pt x="6746" y="7907"/>
                  <a:pt x="6634" y="8071"/>
                  <a:pt x="6669" y="8275"/>
                </a:cubicBezTo>
                <a:cubicBezTo>
                  <a:pt x="6704" y="8479"/>
                  <a:pt x="6874" y="8646"/>
                  <a:pt x="7050" y="8646"/>
                </a:cubicBezTo>
                <a:cubicBezTo>
                  <a:pt x="7225" y="8646"/>
                  <a:pt x="7337" y="8479"/>
                  <a:pt x="7300" y="8275"/>
                </a:cubicBezTo>
                <a:cubicBezTo>
                  <a:pt x="7263" y="8071"/>
                  <a:pt x="7093" y="7907"/>
                  <a:pt x="6920" y="7907"/>
                </a:cubicBezTo>
                <a:close/>
                <a:moveTo>
                  <a:pt x="7691" y="7907"/>
                </a:moveTo>
                <a:cubicBezTo>
                  <a:pt x="7518" y="7907"/>
                  <a:pt x="7407" y="8071"/>
                  <a:pt x="7444" y="8275"/>
                </a:cubicBezTo>
                <a:cubicBezTo>
                  <a:pt x="7481" y="8479"/>
                  <a:pt x="7654" y="8646"/>
                  <a:pt x="7829" y="8646"/>
                </a:cubicBezTo>
                <a:cubicBezTo>
                  <a:pt x="8004" y="8646"/>
                  <a:pt x="8114" y="8479"/>
                  <a:pt x="8075" y="8275"/>
                </a:cubicBezTo>
                <a:cubicBezTo>
                  <a:pt x="8036" y="8071"/>
                  <a:pt x="7865" y="7907"/>
                  <a:pt x="7691" y="7907"/>
                </a:cubicBezTo>
                <a:close/>
                <a:moveTo>
                  <a:pt x="8450" y="7907"/>
                </a:moveTo>
                <a:cubicBezTo>
                  <a:pt x="8277" y="7907"/>
                  <a:pt x="8168" y="8071"/>
                  <a:pt x="8207" y="8275"/>
                </a:cubicBezTo>
                <a:cubicBezTo>
                  <a:pt x="8247" y="8479"/>
                  <a:pt x="8421" y="8646"/>
                  <a:pt x="8597" y="8646"/>
                </a:cubicBezTo>
                <a:cubicBezTo>
                  <a:pt x="8772" y="8646"/>
                  <a:pt x="8880" y="8479"/>
                  <a:pt x="8838" y="8275"/>
                </a:cubicBezTo>
                <a:cubicBezTo>
                  <a:pt x="8797" y="8071"/>
                  <a:pt x="8623" y="7907"/>
                  <a:pt x="8450" y="7907"/>
                </a:cubicBezTo>
                <a:close/>
                <a:moveTo>
                  <a:pt x="9221" y="7907"/>
                </a:moveTo>
                <a:cubicBezTo>
                  <a:pt x="9048" y="7907"/>
                  <a:pt x="8940" y="8071"/>
                  <a:pt x="8982" y="8275"/>
                </a:cubicBezTo>
                <a:cubicBezTo>
                  <a:pt x="9024" y="8479"/>
                  <a:pt x="9200" y="8646"/>
                  <a:pt x="9375" y="8646"/>
                </a:cubicBezTo>
                <a:cubicBezTo>
                  <a:pt x="9551" y="8646"/>
                  <a:pt x="9657" y="8479"/>
                  <a:pt x="9613" y="8275"/>
                </a:cubicBezTo>
                <a:cubicBezTo>
                  <a:pt x="9570" y="8071"/>
                  <a:pt x="9394" y="7907"/>
                  <a:pt x="9221" y="7907"/>
                </a:cubicBezTo>
                <a:close/>
                <a:moveTo>
                  <a:pt x="9992" y="7907"/>
                </a:moveTo>
                <a:cubicBezTo>
                  <a:pt x="9818" y="7907"/>
                  <a:pt x="9713" y="8071"/>
                  <a:pt x="9757" y="8275"/>
                </a:cubicBezTo>
                <a:cubicBezTo>
                  <a:pt x="9801" y="8479"/>
                  <a:pt x="9979" y="8646"/>
                  <a:pt x="10154" y="8646"/>
                </a:cubicBezTo>
                <a:cubicBezTo>
                  <a:pt x="10330" y="8646"/>
                  <a:pt x="10434" y="8479"/>
                  <a:pt x="10388" y="8275"/>
                </a:cubicBezTo>
                <a:cubicBezTo>
                  <a:pt x="10343" y="8071"/>
                  <a:pt x="10165" y="7907"/>
                  <a:pt x="9992" y="7907"/>
                </a:cubicBezTo>
                <a:close/>
                <a:moveTo>
                  <a:pt x="10763" y="7907"/>
                </a:moveTo>
                <a:cubicBezTo>
                  <a:pt x="10589" y="7907"/>
                  <a:pt x="10486" y="8071"/>
                  <a:pt x="10532" y="8275"/>
                </a:cubicBezTo>
                <a:cubicBezTo>
                  <a:pt x="10579" y="8479"/>
                  <a:pt x="10758" y="8646"/>
                  <a:pt x="10933" y="8646"/>
                </a:cubicBezTo>
                <a:cubicBezTo>
                  <a:pt x="11109" y="8646"/>
                  <a:pt x="11211" y="8479"/>
                  <a:pt x="11163" y="8275"/>
                </a:cubicBezTo>
                <a:cubicBezTo>
                  <a:pt x="11115" y="8071"/>
                  <a:pt x="10936" y="7907"/>
                  <a:pt x="10763" y="7907"/>
                </a:cubicBezTo>
                <a:close/>
                <a:moveTo>
                  <a:pt x="11534" y="7907"/>
                </a:moveTo>
                <a:cubicBezTo>
                  <a:pt x="11361" y="7907"/>
                  <a:pt x="11259" y="8071"/>
                  <a:pt x="11308" y="8275"/>
                </a:cubicBezTo>
                <a:cubicBezTo>
                  <a:pt x="11356" y="8479"/>
                  <a:pt x="11538" y="8646"/>
                  <a:pt x="11713" y="8646"/>
                </a:cubicBezTo>
                <a:cubicBezTo>
                  <a:pt x="11888" y="8646"/>
                  <a:pt x="11989" y="8479"/>
                  <a:pt x="11938" y="8275"/>
                </a:cubicBezTo>
                <a:cubicBezTo>
                  <a:pt x="11888" y="8071"/>
                  <a:pt x="11708" y="7907"/>
                  <a:pt x="11534" y="7907"/>
                </a:cubicBezTo>
                <a:close/>
                <a:moveTo>
                  <a:pt x="12305" y="7907"/>
                </a:moveTo>
                <a:cubicBezTo>
                  <a:pt x="12131" y="7907"/>
                  <a:pt x="12032" y="8071"/>
                  <a:pt x="12083" y="8275"/>
                </a:cubicBezTo>
                <a:cubicBezTo>
                  <a:pt x="12134" y="8479"/>
                  <a:pt x="12317" y="8646"/>
                  <a:pt x="12493" y="8646"/>
                </a:cubicBezTo>
                <a:cubicBezTo>
                  <a:pt x="12668" y="8646"/>
                  <a:pt x="12767" y="8479"/>
                  <a:pt x="12714" y="8275"/>
                </a:cubicBezTo>
                <a:cubicBezTo>
                  <a:pt x="12662" y="8071"/>
                  <a:pt x="12478" y="7907"/>
                  <a:pt x="12305" y="7907"/>
                </a:cubicBezTo>
                <a:close/>
                <a:moveTo>
                  <a:pt x="13836" y="7907"/>
                </a:moveTo>
                <a:cubicBezTo>
                  <a:pt x="13663" y="7907"/>
                  <a:pt x="13567" y="8071"/>
                  <a:pt x="13622" y="8275"/>
                </a:cubicBezTo>
                <a:cubicBezTo>
                  <a:pt x="13677" y="8479"/>
                  <a:pt x="13864" y="8646"/>
                  <a:pt x="14040" y="8646"/>
                </a:cubicBezTo>
                <a:cubicBezTo>
                  <a:pt x="14215" y="8646"/>
                  <a:pt x="14310" y="8479"/>
                  <a:pt x="14253" y="8275"/>
                </a:cubicBezTo>
                <a:cubicBezTo>
                  <a:pt x="14196" y="8071"/>
                  <a:pt x="14010" y="7907"/>
                  <a:pt x="13836" y="7907"/>
                </a:cubicBezTo>
                <a:close/>
                <a:moveTo>
                  <a:pt x="16150" y="7907"/>
                </a:moveTo>
                <a:cubicBezTo>
                  <a:pt x="15977" y="7907"/>
                  <a:pt x="15886" y="8071"/>
                  <a:pt x="15948" y="8275"/>
                </a:cubicBezTo>
                <a:cubicBezTo>
                  <a:pt x="16010" y="8479"/>
                  <a:pt x="16203" y="8646"/>
                  <a:pt x="16378" y="8646"/>
                </a:cubicBezTo>
                <a:cubicBezTo>
                  <a:pt x="16554" y="8646"/>
                  <a:pt x="16644" y="8479"/>
                  <a:pt x="16580" y="8275"/>
                </a:cubicBezTo>
                <a:cubicBezTo>
                  <a:pt x="16516" y="8071"/>
                  <a:pt x="16324" y="7907"/>
                  <a:pt x="16150" y="7907"/>
                </a:cubicBezTo>
                <a:close/>
                <a:moveTo>
                  <a:pt x="1622" y="8820"/>
                </a:moveTo>
                <a:cubicBezTo>
                  <a:pt x="1446" y="8820"/>
                  <a:pt x="1320" y="8988"/>
                  <a:pt x="1339" y="9197"/>
                </a:cubicBezTo>
                <a:cubicBezTo>
                  <a:pt x="1359" y="9407"/>
                  <a:pt x="1519" y="9578"/>
                  <a:pt x="1696" y="9578"/>
                </a:cubicBezTo>
                <a:cubicBezTo>
                  <a:pt x="1874" y="9578"/>
                  <a:pt x="2000" y="9407"/>
                  <a:pt x="1978" y="9197"/>
                </a:cubicBezTo>
                <a:cubicBezTo>
                  <a:pt x="1957" y="8988"/>
                  <a:pt x="1797" y="8820"/>
                  <a:pt x="1622" y="8820"/>
                </a:cubicBezTo>
                <a:close/>
                <a:moveTo>
                  <a:pt x="2405" y="8820"/>
                </a:moveTo>
                <a:cubicBezTo>
                  <a:pt x="2229" y="8820"/>
                  <a:pt x="2104" y="8988"/>
                  <a:pt x="2126" y="9197"/>
                </a:cubicBezTo>
                <a:cubicBezTo>
                  <a:pt x="2148" y="9407"/>
                  <a:pt x="2310" y="9578"/>
                  <a:pt x="2488" y="9578"/>
                </a:cubicBezTo>
                <a:cubicBezTo>
                  <a:pt x="2665" y="9578"/>
                  <a:pt x="2789" y="9407"/>
                  <a:pt x="2765" y="9197"/>
                </a:cubicBezTo>
                <a:cubicBezTo>
                  <a:pt x="2742" y="8988"/>
                  <a:pt x="2580" y="8820"/>
                  <a:pt x="2405" y="8820"/>
                </a:cubicBezTo>
                <a:close/>
                <a:moveTo>
                  <a:pt x="3174" y="8820"/>
                </a:moveTo>
                <a:cubicBezTo>
                  <a:pt x="2999" y="8820"/>
                  <a:pt x="2876" y="8988"/>
                  <a:pt x="2900" y="9197"/>
                </a:cubicBezTo>
                <a:cubicBezTo>
                  <a:pt x="2925" y="9407"/>
                  <a:pt x="3088" y="9578"/>
                  <a:pt x="3266" y="9578"/>
                </a:cubicBezTo>
                <a:cubicBezTo>
                  <a:pt x="3443" y="9578"/>
                  <a:pt x="3566" y="9407"/>
                  <a:pt x="3539" y="9197"/>
                </a:cubicBezTo>
                <a:cubicBezTo>
                  <a:pt x="3513" y="8988"/>
                  <a:pt x="3350" y="8820"/>
                  <a:pt x="3174" y="8820"/>
                </a:cubicBezTo>
                <a:close/>
                <a:moveTo>
                  <a:pt x="3957" y="8820"/>
                </a:moveTo>
                <a:cubicBezTo>
                  <a:pt x="3781" y="8820"/>
                  <a:pt x="3660" y="8988"/>
                  <a:pt x="3687" y="9197"/>
                </a:cubicBezTo>
                <a:cubicBezTo>
                  <a:pt x="3714" y="9407"/>
                  <a:pt x="3879" y="9578"/>
                  <a:pt x="4057" y="9578"/>
                </a:cubicBezTo>
                <a:cubicBezTo>
                  <a:pt x="4235" y="9578"/>
                  <a:pt x="4355" y="9407"/>
                  <a:pt x="4326" y="9197"/>
                </a:cubicBezTo>
                <a:cubicBezTo>
                  <a:pt x="4298" y="8988"/>
                  <a:pt x="4133" y="8820"/>
                  <a:pt x="3957" y="8820"/>
                </a:cubicBezTo>
                <a:close/>
                <a:moveTo>
                  <a:pt x="4739" y="8820"/>
                </a:moveTo>
                <a:cubicBezTo>
                  <a:pt x="4563" y="8820"/>
                  <a:pt x="4444" y="8988"/>
                  <a:pt x="4473" y="9197"/>
                </a:cubicBezTo>
                <a:cubicBezTo>
                  <a:pt x="4502" y="9407"/>
                  <a:pt x="4669" y="9578"/>
                  <a:pt x="4847" y="9578"/>
                </a:cubicBezTo>
                <a:cubicBezTo>
                  <a:pt x="5024" y="9578"/>
                  <a:pt x="5144" y="9407"/>
                  <a:pt x="5113" y="9197"/>
                </a:cubicBezTo>
                <a:cubicBezTo>
                  <a:pt x="5082" y="8988"/>
                  <a:pt x="4915" y="8820"/>
                  <a:pt x="4739" y="8820"/>
                </a:cubicBezTo>
                <a:close/>
                <a:moveTo>
                  <a:pt x="5522" y="8820"/>
                </a:moveTo>
                <a:cubicBezTo>
                  <a:pt x="5346" y="8820"/>
                  <a:pt x="5229" y="8988"/>
                  <a:pt x="5260" y="9197"/>
                </a:cubicBezTo>
                <a:cubicBezTo>
                  <a:pt x="5291" y="9407"/>
                  <a:pt x="5460" y="9578"/>
                  <a:pt x="5638" y="9578"/>
                </a:cubicBezTo>
                <a:cubicBezTo>
                  <a:pt x="5816" y="9578"/>
                  <a:pt x="5933" y="9407"/>
                  <a:pt x="5900" y="9197"/>
                </a:cubicBezTo>
                <a:cubicBezTo>
                  <a:pt x="5867" y="8988"/>
                  <a:pt x="5697" y="8820"/>
                  <a:pt x="5522" y="8820"/>
                </a:cubicBezTo>
                <a:close/>
                <a:moveTo>
                  <a:pt x="6293" y="8820"/>
                </a:moveTo>
                <a:cubicBezTo>
                  <a:pt x="6117" y="8820"/>
                  <a:pt x="6001" y="8988"/>
                  <a:pt x="6035" y="9197"/>
                </a:cubicBezTo>
                <a:cubicBezTo>
                  <a:pt x="6069" y="9407"/>
                  <a:pt x="6240" y="9578"/>
                  <a:pt x="6418" y="9578"/>
                </a:cubicBezTo>
                <a:cubicBezTo>
                  <a:pt x="6595" y="9578"/>
                  <a:pt x="6710" y="9407"/>
                  <a:pt x="6674" y="9197"/>
                </a:cubicBezTo>
                <a:cubicBezTo>
                  <a:pt x="6639" y="8988"/>
                  <a:pt x="6468" y="8820"/>
                  <a:pt x="6293" y="8820"/>
                </a:cubicBezTo>
                <a:close/>
                <a:moveTo>
                  <a:pt x="7075" y="8820"/>
                </a:moveTo>
                <a:cubicBezTo>
                  <a:pt x="6899" y="8820"/>
                  <a:pt x="6786" y="8988"/>
                  <a:pt x="6821" y="9197"/>
                </a:cubicBezTo>
                <a:cubicBezTo>
                  <a:pt x="6858" y="9407"/>
                  <a:pt x="7031" y="9578"/>
                  <a:pt x="7209" y="9578"/>
                </a:cubicBezTo>
                <a:cubicBezTo>
                  <a:pt x="7386" y="9578"/>
                  <a:pt x="7499" y="9407"/>
                  <a:pt x="7461" y="9197"/>
                </a:cubicBezTo>
                <a:cubicBezTo>
                  <a:pt x="7423" y="8988"/>
                  <a:pt x="7250" y="8820"/>
                  <a:pt x="7075" y="8820"/>
                </a:cubicBezTo>
                <a:close/>
                <a:moveTo>
                  <a:pt x="7858" y="8820"/>
                </a:moveTo>
                <a:cubicBezTo>
                  <a:pt x="7682" y="8820"/>
                  <a:pt x="7570" y="8988"/>
                  <a:pt x="7608" y="9197"/>
                </a:cubicBezTo>
                <a:cubicBezTo>
                  <a:pt x="7646" y="9407"/>
                  <a:pt x="7822" y="9578"/>
                  <a:pt x="7999" y="9578"/>
                </a:cubicBezTo>
                <a:cubicBezTo>
                  <a:pt x="8177" y="9578"/>
                  <a:pt x="8288" y="9407"/>
                  <a:pt x="8248" y="9197"/>
                </a:cubicBezTo>
                <a:cubicBezTo>
                  <a:pt x="8208" y="8988"/>
                  <a:pt x="8034" y="8820"/>
                  <a:pt x="7858" y="8820"/>
                </a:cubicBezTo>
                <a:close/>
                <a:moveTo>
                  <a:pt x="8629" y="8820"/>
                </a:moveTo>
                <a:cubicBezTo>
                  <a:pt x="8453" y="8820"/>
                  <a:pt x="8343" y="8988"/>
                  <a:pt x="8383" y="9197"/>
                </a:cubicBezTo>
                <a:cubicBezTo>
                  <a:pt x="8424" y="9407"/>
                  <a:pt x="8601" y="9578"/>
                  <a:pt x="8779" y="9578"/>
                </a:cubicBezTo>
                <a:cubicBezTo>
                  <a:pt x="8956" y="9578"/>
                  <a:pt x="9065" y="9407"/>
                  <a:pt x="9023" y="9197"/>
                </a:cubicBezTo>
                <a:cubicBezTo>
                  <a:pt x="8980" y="8988"/>
                  <a:pt x="8804" y="8820"/>
                  <a:pt x="8629" y="8820"/>
                </a:cubicBezTo>
                <a:close/>
                <a:moveTo>
                  <a:pt x="9411" y="8820"/>
                </a:moveTo>
                <a:cubicBezTo>
                  <a:pt x="9236" y="8820"/>
                  <a:pt x="9127" y="8988"/>
                  <a:pt x="9170" y="9197"/>
                </a:cubicBezTo>
                <a:cubicBezTo>
                  <a:pt x="9213" y="9407"/>
                  <a:pt x="9392" y="9578"/>
                  <a:pt x="9569" y="9578"/>
                </a:cubicBezTo>
                <a:cubicBezTo>
                  <a:pt x="9747" y="9578"/>
                  <a:pt x="9855" y="9407"/>
                  <a:pt x="9810" y="9197"/>
                </a:cubicBezTo>
                <a:cubicBezTo>
                  <a:pt x="9765" y="8988"/>
                  <a:pt x="9587" y="8820"/>
                  <a:pt x="9411" y="8820"/>
                </a:cubicBezTo>
                <a:close/>
                <a:moveTo>
                  <a:pt x="10194" y="8820"/>
                </a:moveTo>
                <a:cubicBezTo>
                  <a:pt x="10018" y="8820"/>
                  <a:pt x="9912" y="8988"/>
                  <a:pt x="9957" y="9197"/>
                </a:cubicBezTo>
                <a:cubicBezTo>
                  <a:pt x="10002" y="9407"/>
                  <a:pt x="10183" y="9578"/>
                  <a:pt x="10360" y="9578"/>
                </a:cubicBezTo>
                <a:cubicBezTo>
                  <a:pt x="10538" y="9578"/>
                  <a:pt x="10643" y="9407"/>
                  <a:pt x="10596" y="9197"/>
                </a:cubicBezTo>
                <a:cubicBezTo>
                  <a:pt x="10549" y="8988"/>
                  <a:pt x="10370" y="8820"/>
                  <a:pt x="10194" y="8820"/>
                </a:cubicBezTo>
                <a:close/>
                <a:moveTo>
                  <a:pt x="10976" y="8820"/>
                </a:moveTo>
                <a:cubicBezTo>
                  <a:pt x="10801" y="8820"/>
                  <a:pt x="10696" y="8988"/>
                  <a:pt x="10744" y="9197"/>
                </a:cubicBezTo>
                <a:cubicBezTo>
                  <a:pt x="10791" y="9407"/>
                  <a:pt x="10974" y="9578"/>
                  <a:pt x="11151" y="9578"/>
                </a:cubicBezTo>
                <a:cubicBezTo>
                  <a:pt x="11329" y="9578"/>
                  <a:pt x="11432" y="9407"/>
                  <a:pt x="11383" y="9197"/>
                </a:cubicBezTo>
                <a:cubicBezTo>
                  <a:pt x="11334" y="8988"/>
                  <a:pt x="11152" y="8820"/>
                  <a:pt x="10976" y="8820"/>
                </a:cubicBezTo>
                <a:close/>
                <a:moveTo>
                  <a:pt x="11747" y="8820"/>
                </a:moveTo>
                <a:cubicBezTo>
                  <a:pt x="11572" y="8820"/>
                  <a:pt x="11470" y="8988"/>
                  <a:pt x="11519" y="9197"/>
                </a:cubicBezTo>
                <a:cubicBezTo>
                  <a:pt x="11569" y="9407"/>
                  <a:pt x="11754" y="9578"/>
                  <a:pt x="11931" y="9578"/>
                </a:cubicBezTo>
                <a:cubicBezTo>
                  <a:pt x="12109" y="9578"/>
                  <a:pt x="12210" y="9407"/>
                  <a:pt x="12158" y="9197"/>
                </a:cubicBezTo>
                <a:cubicBezTo>
                  <a:pt x="12107" y="8988"/>
                  <a:pt x="11923" y="8820"/>
                  <a:pt x="11747" y="8820"/>
                </a:cubicBezTo>
                <a:close/>
                <a:moveTo>
                  <a:pt x="12531" y="8820"/>
                </a:moveTo>
                <a:cubicBezTo>
                  <a:pt x="12354" y="8820"/>
                  <a:pt x="12254" y="8988"/>
                  <a:pt x="12306" y="9197"/>
                </a:cubicBezTo>
                <a:cubicBezTo>
                  <a:pt x="12358" y="9407"/>
                  <a:pt x="12544" y="9578"/>
                  <a:pt x="12722" y="9578"/>
                </a:cubicBezTo>
                <a:cubicBezTo>
                  <a:pt x="12900" y="9578"/>
                  <a:pt x="13000" y="9407"/>
                  <a:pt x="12946" y="9197"/>
                </a:cubicBezTo>
                <a:cubicBezTo>
                  <a:pt x="12892" y="8988"/>
                  <a:pt x="12706" y="8820"/>
                  <a:pt x="12531" y="8820"/>
                </a:cubicBezTo>
                <a:close/>
                <a:moveTo>
                  <a:pt x="14085" y="8820"/>
                </a:moveTo>
                <a:cubicBezTo>
                  <a:pt x="13909" y="8820"/>
                  <a:pt x="13812" y="8988"/>
                  <a:pt x="13869" y="9197"/>
                </a:cubicBezTo>
                <a:cubicBezTo>
                  <a:pt x="13926" y="9407"/>
                  <a:pt x="14116" y="9578"/>
                  <a:pt x="14293" y="9578"/>
                </a:cubicBezTo>
                <a:cubicBezTo>
                  <a:pt x="14471" y="9578"/>
                  <a:pt x="14567" y="9407"/>
                  <a:pt x="14508" y="9197"/>
                </a:cubicBezTo>
                <a:cubicBezTo>
                  <a:pt x="14450" y="8988"/>
                  <a:pt x="14260" y="8820"/>
                  <a:pt x="14085" y="8820"/>
                </a:cubicBezTo>
                <a:close/>
                <a:moveTo>
                  <a:pt x="14867" y="8820"/>
                </a:moveTo>
                <a:cubicBezTo>
                  <a:pt x="14692" y="8820"/>
                  <a:pt x="14597" y="8988"/>
                  <a:pt x="14656" y="9197"/>
                </a:cubicBezTo>
                <a:cubicBezTo>
                  <a:pt x="14715" y="9407"/>
                  <a:pt x="14907" y="9578"/>
                  <a:pt x="15084" y="9578"/>
                </a:cubicBezTo>
                <a:cubicBezTo>
                  <a:pt x="15262" y="9578"/>
                  <a:pt x="15357" y="9407"/>
                  <a:pt x="15295" y="9197"/>
                </a:cubicBezTo>
                <a:cubicBezTo>
                  <a:pt x="15235" y="8988"/>
                  <a:pt x="15043" y="8820"/>
                  <a:pt x="14867" y="8820"/>
                </a:cubicBezTo>
                <a:close/>
                <a:moveTo>
                  <a:pt x="15650" y="8820"/>
                </a:moveTo>
                <a:cubicBezTo>
                  <a:pt x="15474" y="8820"/>
                  <a:pt x="15382" y="8988"/>
                  <a:pt x="15443" y="9197"/>
                </a:cubicBezTo>
                <a:cubicBezTo>
                  <a:pt x="15505" y="9407"/>
                  <a:pt x="15698" y="9578"/>
                  <a:pt x="15876" y="9578"/>
                </a:cubicBezTo>
                <a:cubicBezTo>
                  <a:pt x="16054" y="9578"/>
                  <a:pt x="16146" y="9407"/>
                  <a:pt x="16082" y="9197"/>
                </a:cubicBezTo>
                <a:cubicBezTo>
                  <a:pt x="16019" y="8988"/>
                  <a:pt x="15826" y="8820"/>
                  <a:pt x="15650" y="8820"/>
                </a:cubicBezTo>
                <a:close/>
                <a:moveTo>
                  <a:pt x="1707" y="9754"/>
                </a:moveTo>
                <a:cubicBezTo>
                  <a:pt x="1529" y="9754"/>
                  <a:pt x="1401" y="9927"/>
                  <a:pt x="1422" y="10141"/>
                </a:cubicBezTo>
                <a:cubicBezTo>
                  <a:pt x="1442" y="10356"/>
                  <a:pt x="1604" y="10532"/>
                  <a:pt x="1784" y="10532"/>
                </a:cubicBezTo>
                <a:cubicBezTo>
                  <a:pt x="1964" y="10532"/>
                  <a:pt x="2091" y="10356"/>
                  <a:pt x="2069" y="10141"/>
                </a:cubicBezTo>
                <a:cubicBezTo>
                  <a:pt x="2047" y="9927"/>
                  <a:pt x="1885" y="9754"/>
                  <a:pt x="1707" y="9754"/>
                </a:cubicBezTo>
                <a:close/>
                <a:moveTo>
                  <a:pt x="2501" y="9754"/>
                </a:moveTo>
                <a:cubicBezTo>
                  <a:pt x="2324" y="9754"/>
                  <a:pt x="2197" y="9927"/>
                  <a:pt x="2220" y="10141"/>
                </a:cubicBezTo>
                <a:cubicBezTo>
                  <a:pt x="2242" y="10356"/>
                  <a:pt x="2407" y="10532"/>
                  <a:pt x="2587" y="10532"/>
                </a:cubicBezTo>
                <a:cubicBezTo>
                  <a:pt x="2767" y="10532"/>
                  <a:pt x="2892" y="10356"/>
                  <a:pt x="2868" y="10141"/>
                </a:cubicBezTo>
                <a:cubicBezTo>
                  <a:pt x="2843" y="9927"/>
                  <a:pt x="2679" y="9754"/>
                  <a:pt x="2501" y="9754"/>
                </a:cubicBezTo>
                <a:close/>
                <a:moveTo>
                  <a:pt x="3295" y="9754"/>
                </a:moveTo>
                <a:cubicBezTo>
                  <a:pt x="3116" y="9754"/>
                  <a:pt x="2993" y="9927"/>
                  <a:pt x="3018" y="10141"/>
                </a:cubicBezTo>
                <a:cubicBezTo>
                  <a:pt x="3043" y="10356"/>
                  <a:pt x="3209" y="10532"/>
                  <a:pt x="3389" y="10532"/>
                </a:cubicBezTo>
                <a:cubicBezTo>
                  <a:pt x="3569" y="10532"/>
                  <a:pt x="3693" y="10356"/>
                  <a:pt x="3666" y="10141"/>
                </a:cubicBezTo>
                <a:cubicBezTo>
                  <a:pt x="3639" y="9927"/>
                  <a:pt x="3472" y="9754"/>
                  <a:pt x="3295" y="9754"/>
                </a:cubicBezTo>
                <a:close/>
                <a:moveTo>
                  <a:pt x="4078" y="9754"/>
                </a:moveTo>
                <a:cubicBezTo>
                  <a:pt x="3899" y="9754"/>
                  <a:pt x="3777" y="9927"/>
                  <a:pt x="3804" y="10141"/>
                </a:cubicBezTo>
                <a:cubicBezTo>
                  <a:pt x="3832" y="10356"/>
                  <a:pt x="4000" y="10532"/>
                  <a:pt x="4180" y="10532"/>
                </a:cubicBezTo>
                <a:cubicBezTo>
                  <a:pt x="4360" y="10532"/>
                  <a:pt x="4482" y="10356"/>
                  <a:pt x="4453" y="10141"/>
                </a:cubicBezTo>
                <a:cubicBezTo>
                  <a:pt x="4423" y="9927"/>
                  <a:pt x="4255" y="9754"/>
                  <a:pt x="4078" y="9754"/>
                </a:cubicBezTo>
                <a:close/>
                <a:moveTo>
                  <a:pt x="4871" y="9754"/>
                </a:moveTo>
                <a:cubicBezTo>
                  <a:pt x="4693" y="9754"/>
                  <a:pt x="4573" y="9927"/>
                  <a:pt x="4602" y="10141"/>
                </a:cubicBezTo>
                <a:cubicBezTo>
                  <a:pt x="4632" y="10356"/>
                  <a:pt x="4802" y="10532"/>
                  <a:pt x="4983" y="10532"/>
                </a:cubicBezTo>
                <a:cubicBezTo>
                  <a:pt x="5162" y="10532"/>
                  <a:pt x="5282" y="10356"/>
                  <a:pt x="5250" y="10141"/>
                </a:cubicBezTo>
                <a:cubicBezTo>
                  <a:pt x="5219" y="9927"/>
                  <a:pt x="5049" y="9754"/>
                  <a:pt x="4871" y="9754"/>
                </a:cubicBezTo>
                <a:close/>
                <a:moveTo>
                  <a:pt x="5653" y="9754"/>
                </a:moveTo>
                <a:cubicBezTo>
                  <a:pt x="5475" y="9754"/>
                  <a:pt x="5357" y="9927"/>
                  <a:pt x="5389" y="10141"/>
                </a:cubicBezTo>
                <a:cubicBezTo>
                  <a:pt x="5421" y="10356"/>
                  <a:pt x="5593" y="10532"/>
                  <a:pt x="5774" y="10532"/>
                </a:cubicBezTo>
                <a:cubicBezTo>
                  <a:pt x="5953" y="10532"/>
                  <a:pt x="6071" y="10356"/>
                  <a:pt x="6037" y="10141"/>
                </a:cubicBezTo>
                <a:cubicBezTo>
                  <a:pt x="6003" y="9927"/>
                  <a:pt x="5831" y="9754"/>
                  <a:pt x="5653" y="9754"/>
                </a:cubicBezTo>
                <a:close/>
                <a:moveTo>
                  <a:pt x="6448" y="9754"/>
                </a:moveTo>
                <a:cubicBezTo>
                  <a:pt x="6269" y="9754"/>
                  <a:pt x="6153" y="9927"/>
                  <a:pt x="6187" y="10141"/>
                </a:cubicBezTo>
                <a:cubicBezTo>
                  <a:pt x="6222" y="10356"/>
                  <a:pt x="6396" y="10532"/>
                  <a:pt x="6576" y="10532"/>
                </a:cubicBezTo>
                <a:cubicBezTo>
                  <a:pt x="6756" y="10532"/>
                  <a:pt x="6872" y="10356"/>
                  <a:pt x="6835" y="10141"/>
                </a:cubicBezTo>
                <a:cubicBezTo>
                  <a:pt x="6799" y="9927"/>
                  <a:pt x="6626" y="9754"/>
                  <a:pt x="6448" y="9754"/>
                </a:cubicBezTo>
                <a:close/>
                <a:moveTo>
                  <a:pt x="7242" y="9754"/>
                </a:moveTo>
                <a:cubicBezTo>
                  <a:pt x="7064" y="9754"/>
                  <a:pt x="6949" y="9927"/>
                  <a:pt x="6986" y="10141"/>
                </a:cubicBezTo>
                <a:cubicBezTo>
                  <a:pt x="7023" y="10356"/>
                  <a:pt x="7199" y="10532"/>
                  <a:pt x="7379" y="10532"/>
                </a:cubicBezTo>
                <a:cubicBezTo>
                  <a:pt x="7558" y="10532"/>
                  <a:pt x="7673" y="10356"/>
                  <a:pt x="7634" y="10141"/>
                </a:cubicBezTo>
                <a:cubicBezTo>
                  <a:pt x="7595" y="9927"/>
                  <a:pt x="7420" y="9754"/>
                  <a:pt x="7242" y="9754"/>
                </a:cubicBezTo>
                <a:close/>
                <a:moveTo>
                  <a:pt x="8024" y="9754"/>
                </a:moveTo>
                <a:cubicBezTo>
                  <a:pt x="7846" y="9754"/>
                  <a:pt x="7734" y="9927"/>
                  <a:pt x="7773" y="10141"/>
                </a:cubicBezTo>
                <a:cubicBezTo>
                  <a:pt x="7812" y="10356"/>
                  <a:pt x="7990" y="10532"/>
                  <a:pt x="8170" y="10532"/>
                </a:cubicBezTo>
                <a:cubicBezTo>
                  <a:pt x="8350" y="10532"/>
                  <a:pt x="8462" y="10356"/>
                  <a:pt x="8421" y="10141"/>
                </a:cubicBezTo>
                <a:cubicBezTo>
                  <a:pt x="8380" y="9927"/>
                  <a:pt x="8202" y="9754"/>
                  <a:pt x="8024" y="9754"/>
                </a:cubicBezTo>
                <a:close/>
                <a:moveTo>
                  <a:pt x="8819" y="9754"/>
                </a:moveTo>
                <a:cubicBezTo>
                  <a:pt x="8641" y="9754"/>
                  <a:pt x="8530" y="9927"/>
                  <a:pt x="8571" y="10141"/>
                </a:cubicBezTo>
                <a:cubicBezTo>
                  <a:pt x="8613" y="10356"/>
                  <a:pt x="8793" y="10532"/>
                  <a:pt x="8973" y="10532"/>
                </a:cubicBezTo>
                <a:cubicBezTo>
                  <a:pt x="9153" y="10532"/>
                  <a:pt x="9263" y="10356"/>
                  <a:pt x="9219" y="10141"/>
                </a:cubicBezTo>
                <a:cubicBezTo>
                  <a:pt x="9176" y="9927"/>
                  <a:pt x="8997" y="9754"/>
                  <a:pt x="8819" y="9754"/>
                </a:cubicBezTo>
                <a:close/>
                <a:moveTo>
                  <a:pt x="9601" y="9754"/>
                </a:moveTo>
                <a:cubicBezTo>
                  <a:pt x="9424" y="9754"/>
                  <a:pt x="9314" y="9927"/>
                  <a:pt x="9358" y="10141"/>
                </a:cubicBezTo>
                <a:cubicBezTo>
                  <a:pt x="9402" y="10356"/>
                  <a:pt x="9584" y="10532"/>
                  <a:pt x="9764" y="10532"/>
                </a:cubicBezTo>
                <a:cubicBezTo>
                  <a:pt x="9944" y="10532"/>
                  <a:pt x="10052" y="10356"/>
                  <a:pt x="10006" y="10141"/>
                </a:cubicBezTo>
                <a:cubicBezTo>
                  <a:pt x="9960" y="9927"/>
                  <a:pt x="9779" y="9754"/>
                  <a:pt x="9601" y="9754"/>
                </a:cubicBezTo>
                <a:close/>
                <a:moveTo>
                  <a:pt x="10395" y="9754"/>
                </a:moveTo>
                <a:cubicBezTo>
                  <a:pt x="10217" y="9754"/>
                  <a:pt x="10110" y="9927"/>
                  <a:pt x="10157" y="10141"/>
                </a:cubicBezTo>
                <a:cubicBezTo>
                  <a:pt x="10203" y="10356"/>
                  <a:pt x="10387" y="10532"/>
                  <a:pt x="10567" y="10532"/>
                </a:cubicBezTo>
                <a:cubicBezTo>
                  <a:pt x="10747" y="10532"/>
                  <a:pt x="10853" y="10356"/>
                  <a:pt x="10804" y="10141"/>
                </a:cubicBezTo>
                <a:cubicBezTo>
                  <a:pt x="10756" y="9927"/>
                  <a:pt x="10574" y="9754"/>
                  <a:pt x="10395" y="9754"/>
                </a:cubicBezTo>
                <a:close/>
                <a:moveTo>
                  <a:pt x="11190" y="9754"/>
                </a:moveTo>
                <a:cubicBezTo>
                  <a:pt x="11012" y="9754"/>
                  <a:pt x="10907" y="9927"/>
                  <a:pt x="10955" y="10141"/>
                </a:cubicBezTo>
                <a:cubicBezTo>
                  <a:pt x="11004" y="10356"/>
                  <a:pt x="11190" y="10532"/>
                  <a:pt x="11370" y="10532"/>
                </a:cubicBezTo>
                <a:cubicBezTo>
                  <a:pt x="11550" y="10532"/>
                  <a:pt x="11654" y="10356"/>
                  <a:pt x="11603" y="10141"/>
                </a:cubicBezTo>
                <a:cubicBezTo>
                  <a:pt x="11553" y="9927"/>
                  <a:pt x="11368" y="9754"/>
                  <a:pt x="11190" y="9754"/>
                </a:cubicBezTo>
                <a:close/>
                <a:moveTo>
                  <a:pt x="11973" y="9754"/>
                </a:moveTo>
                <a:cubicBezTo>
                  <a:pt x="11794" y="9754"/>
                  <a:pt x="11691" y="9927"/>
                  <a:pt x="11742" y="10141"/>
                </a:cubicBezTo>
                <a:cubicBezTo>
                  <a:pt x="11793" y="10356"/>
                  <a:pt x="11981" y="10532"/>
                  <a:pt x="12161" y="10532"/>
                </a:cubicBezTo>
                <a:cubicBezTo>
                  <a:pt x="12341" y="10532"/>
                  <a:pt x="12443" y="10356"/>
                  <a:pt x="12390" y="10141"/>
                </a:cubicBezTo>
                <a:cubicBezTo>
                  <a:pt x="12337" y="9927"/>
                  <a:pt x="12151" y="9754"/>
                  <a:pt x="11973" y="9754"/>
                </a:cubicBezTo>
                <a:close/>
                <a:moveTo>
                  <a:pt x="12767" y="9754"/>
                </a:moveTo>
                <a:cubicBezTo>
                  <a:pt x="12589" y="9754"/>
                  <a:pt x="12488" y="9927"/>
                  <a:pt x="12541" y="10141"/>
                </a:cubicBezTo>
                <a:cubicBezTo>
                  <a:pt x="12595" y="10356"/>
                  <a:pt x="12784" y="10532"/>
                  <a:pt x="12964" y="10532"/>
                </a:cubicBezTo>
                <a:cubicBezTo>
                  <a:pt x="13144" y="10532"/>
                  <a:pt x="13245" y="10356"/>
                  <a:pt x="13189" y="10141"/>
                </a:cubicBezTo>
                <a:cubicBezTo>
                  <a:pt x="13134" y="9927"/>
                  <a:pt x="12945" y="9754"/>
                  <a:pt x="12767" y="9754"/>
                </a:cubicBezTo>
                <a:close/>
                <a:moveTo>
                  <a:pt x="2611" y="10709"/>
                </a:moveTo>
                <a:cubicBezTo>
                  <a:pt x="2430" y="10709"/>
                  <a:pt x="2302" y="10885"/>
                  <a:pt x="2325" y="11105"/>
                </a:cubicBezTo>
                <a:cubicBezTo>
                  <a:pt x="2348" y="11327"/>
                  <a:pt x="2516" y="11508"/>
                  <a:pt x="2698" y="11508"/>
                </a:cubicBezTo>
                <a:cubicBezTo>
                  <a:pt x="2880" y="11508"/>
                  <a:pt x="3008" y="11327"/>
                  <a:pt x="2982" y="11105"/>
                </a:cubicBezTo>
                <a:cubicBezTo>
                  <a:pt x="2957" y="10885"/>
                  <a:pt x="2790" y="10709"/>
                  <a:pt x="2611" y="10709"/>
                </a:cubicBezTo>
                <a:close/>
                <a:moveTo>
                  <a:pt x="3403" y="10709"/>
                </a:moveTo>
                <a:cubicBezTo>
                  <a:pt x="3223" y="10709"/>
                  <a:pt x="3098" y="10885"/>
                  <a:pt x="3123" y="11105"/>
                </a:cubicBezTo>
                <a:cubicBezTo>
                  <a:pt x="3149" y="11327"/>
                  <a:pt x="3318" y="11508"/>
                  <a:pt x="3500" y="11508"/>
                </a:cubicBezTo>
                <a:cubicBezTo>
                  <a:pt x="3683" y="11508"/>
                  <a:pt x="3808" y="11327"/>
                  <a:pt x="3780" y="11105"/>
                </a:cubicBezTo>
                <a:cubicBezTo>
                  <a:pt x="3752" y="10885"/>
                  <a:pt x="3584" y="10709"/>
                  <a:pt x="3403" y="10709"/>
                </a:cubicBezTo>
                <a:close/>
                <a:moveTo>
                  <a:pt x="4210" y="10709"/>
                </a:moveTo>
                <a:cubicBezTo>
                  <a:pt x="4029" y="10709"/>
                  <a:pt x="3905" y="10885"/>
                  <a:pt x="3933" y="11105"/>
                </a:cubicBezTo>
                <a:cubicBezTo>
                  <a:pt x="3962" y="11327"/>
                  <a:pt x="4132" y="11508"/>
                  <a:pt x="4315" y="11508"/>
                </a:cubicBezTo>
                <a:cubicBezTo>
                  <a:pt x="4497" y="11508"/>
                  <a:pt x="4621" y="11327"/>
                  <a:pt x="4590" y="11105"/>
                </a:cubicBezTo>
                <a:cubicBezTo>
                  <a:pt x="4560" y="10885"/>
                  <a:pt x="4390" y="10709"/>
                  <a:pt x="4210" y="10709"/>
                </a:cubicBezTo>
                <a:close/>
                <a:moveTo>
                  <a:pt x="5003" y="10709"/>
                </a:moveTo>
                <a:cubicBezTo>
                  <a:pt x="4822" y="10709"/>
                  <a:pt x="4701" y="10885"/>
                  <a:pt x="4732" y="11105"/>
                </a:cubicBezTo>
                <a:cubicBezTo>
                  <a:pt x="4762" y="11327"/>
                  <a:pt x="4935" y="11508"/>
                  <a:pt x="5117" y="11508"/>
                </a:cubicBezTo>
                <a:cubicBezTo>
                  <a:pt x="5299" y="11508"/>
                  <a:pt x="5421" y="11327"/>
                  <a:pt x="5388" y="11105"/>
                </a:cubicBezTo>
                <a:cubicBezTo>
                  <a:pt x="5356" y="10885"/>
                  <a:pt x="5183" y="10709"/>
                  <a:pt x="5003" y="10709"/>
                </a:cubicBezTo>
                <a:close/>
                <a:moveTo>
                  <a:pt x="5809" y="10709"/>
                </a:moveTo>
                <a:cubicBezTo>
                  <a:pt x="5628" y="10709"/>
                  <a:pt x="5509" y="10885"/>
                  <a:pt x="5542" y="11105"/>
                </a:cubicBezTo>
                <a:cubicBezTo>
                  <a:pt x="5575" y="11327"/>
                  <a:pt x="5749" y="11508"/>
                  <a:pt x="5932" y="11508"/>
                </a:cubicBezTo>
                <a:cubicBezTo>
                  <a:pt x="6115" y="11508"/>
                  <a:pt x="6234" y="11327"/>
                  <a:pt x="6199" y="11105"/>
                </a:cubicBezTo>
                <a:cubicBezTo>
                  <a:pt x="6164" y="10885"/>
                  <a:pt x="5989" y="10709"/>
                  <a:pt x="5809" y="10709"/>
                </a:cubicBezTo>
                <a:close/>
                <a:moveTo>
                  <a:pt x="6603" y="10709"/>
                </a:moveTo>
                <a:cubicBezTo>
                  <a:pt x="6423" y="10709"/>
                  <a:pt x="6305" y="10885"/>
                  <a:pt x="6340" y="11105"/>
                </a:cubicBezTo>
                <a:cubicBezTo>
                  <a:pt x="6376" y="11327"/>
                  <a:pt x="6552" y="11508"/>
                  <a:pt x="6735" y="11508"/>
                </a:cubicBezTo>
                <a:cubicBezTo>
                  <a:pt x="6917" y="11508"/>
                  <a:pt x="7034" y="11327"/>
                  <a:pt x="6997" y="11105"/>
                </a:cubicBezTo>
                <a:cubicBezTo>
                  <a:pt x="6959" y="10885"/>
                  <a:pt x="6784" y="10709"/>
                  <a:pt x="6603" y="10709"/>
                </a:cubicBezTo>
                <a:close/>
                <a:moveTo>
                  <a:pt x="7409" y="10709"/>
                </a:moveTo>
                <a:cubicBezTo>
                  <a:pt x="7228" y="10709"/>
                  <a:pt x="7113" y="10885"/>
                  <a:pt x="7150" y="11105"/>
                </a:cubicBezTo>
                <a:cubicBezTo>
                  <a:pt x="7188" y="11327"/>
                  <a:pt x="7367" y="11508"/>
                  <a:pt x="7550" y="11508"/>
                </a:cubicBezTo>
                <a:cubicBezTo>
                  <a:pt x="7732" y="11508"/>
                  <a:pt x="7847" y="11327"/>
                  <a:pt x="7807" y="11105"/>
                </a:cubicBezTo>
                <a:cubicBezTo>
                  <a:pt x="7767" y="10885"/>
                  <a:pt x="7589" y="10709"/>
                  <a:pt x="7409" y="10709"/>
                </a:cubicBezTo>
                <a:close/>
                <a:moveTo>
                  <a:pt x="8203" y="10709"/>
                </a:moveTo>
                <a:cubicBezTo>
                  <a:pt x="8023" y="10709"/>
                  <a:pt x="7909" y="10885"/>
                  <a:pt x="7949" y="11105"/>
                </a:cubicBezTo>
                <a:cubicBezTo>
                  <a:pt x="7989" y="11327"/>
                  <a:pt x="8170" y="11508"/>
                  <a:pt x="8353" y="11508"/>
                </a:cubicBezTo>
                <a:cubicBezTo>
                  <a:pt x="8535" y="11508"/>
                  <a:pt x="8648" y="11327"/>
                  <a:pt x="8606" y="11105"/>
                </a:cubicBezTo>
                <a:cubicBezTo>
                  <a:pt x="8564" y="10885"/>
                  <a:pt x="8384" y="10709"/>
                  <a:pt x="8203" y="10709"/>
                </a:cubicBezTo>
                <a:close/>
                <a:moveTo>
                  <a:pt x="9009" y="10709"/>
                </a:moveTo>
                <a:cubicBezTo>
                  <a:pt x="8829" y="10709"/>
                  <a:pt x="8717" y="10885"/>
                  <a:pt x="8759" y="11105"/>
                </a:cubicBezTo>
                <a:cubicBezTo>
                  <a:pt x="8802" y="11327"/>
                  <a:pt x="8985" y="11508"/>
                  <a:pt x="9167" y="11508"/>
                </a:cubicBezTo>
                <a:cubicBezTo>
                  <a:pt x="9349" y="11508"/>
                  <a:pt x="9461" y="11327"/>
                  <a:pt x="9416" y="11105"/>
                </a:cubicBezTo>
                <a:cubicBezTo>
                  <a:pt x="9371" y="10885"/>
                  <a:pt x="9190" y="10709"/>
                  <a:pt x="9009" y="10709"/>
                </a:cubicBezTo>
                <a:close/>
                <a:moveTo>
                  <a:pt x="9803" y="10709"/>
                </a:moveTo>
                <a:cubicBezTo>
                  <a:pt x="9623" y="10709"/>
                  <a:pt x="9513" y="10885"/>
                  <a:pt x="9558" y="11105"/>
                </a:cubicBezTo>
                <a:cubicBezTo>
                  <a:pt x="9603" y="11327"/>
                  <a:pt x="9789" y="11508"/>
                  <a:pt x="9970" y="11508"/>
                </a:cubicBezTo>
                <a:cubicBezTo>
                  <a:pt x="10153" y="11508"/>
                  <a:pt x="10262" y="11327"/>
                  <a:pt x="10215" y="11105"/>
                </a:cubicBezTo>
                <a:cubicBezTo>
                  <a:pt x="10167" y="10885"/>
                  <a:pt x="9983" y="10709"/>
                  <a:pt x="9803" y="10709"/>
                </a:cubicBezTo>
                <a:close/>
                <a:moveTo>
                  <a:pt x="10609" y="10709"/>
                </a:moveTo>
                <a:cubicBezTo>
                  <a:pt x="10429" y="10709"/>
                  <a:pt x="10321" y="10885"/>
                  <a:pt x="10369" y="11105"/>
                </a:cubicBezTo>
                <a:cubicBezTo>
                  <a:pt x="10416" y="11327"/>
                  <a:pt x="10603" y="11508"/>
                  <a:pt x="10785" y="11508"/>
                </a:cubicBezTo>
                <a:cubicBezTo>
                  <a:pt x="10968" y="11508"/>
                  <a:pt x="11074" y="11327"/>
                  <a:pt x="11025" y="11105"/>
                </a:cubicBezTo>
                <a:cubicBezTo>
                  <a:pt x="10975" y="10885"/>
                  <a:pt x="10790" y="10709"/>
                  <a:pt x="10609" y="10709"/>
                </a:cubicBezTo>
                <a:close/>
                <a:moveTo>
                  <a:pt x="11403" y="10709"/>
                </a:moveTo>
                <a:cubicBezTo>
                  <a:pt x="11223" y="10709"/>
                  <a:pt x="11117" y="10885"/>
                  <a:pt x="11167" y="11105"/>
                </a:cubicBezTo>
                <a:cubicBezTo>
                  <a:pt x="11217" y="11327"/>
                  <a:pt x="11406" y="11508"/>
                  <a:pt x="11588" y="11508"/>
                </a:cubicBezTo>
                <a:cubicBezTo>
                  <a:pt x="11771" y="11508"/>
                  <a:pt x="11875" y="11327"/>
                  <a:pt x="11823" y="11105"/>
                </a:cubicBezTo>
                <a:cubicBezTo>
                  <a:pt x="11771" y="10885"/>
                  <a:pt x="11584" y="10709"/>
                  <a:pt x="11403" y="10709"/>
                </a:cubicBezTo>
                <a:close/>
                <a:moveTo>
                  <a:pt x="12210" y="10709"/>
                </a:moveTo>
                <a:cubicBezTo>
                  <a:pt x="12029" y="10709"/>
                  <a:pt x="11925" y="10885"/>
                  <a:pt x="11978" y="11105"/>
                </a:cubicBezTo>
                <a:cubicBezTo>
                  <a:pt x="12030" y="11327"/>
                  <a:pt x="12221" y="11508"/>
                  <a:pt x="12403" y="11508"/>
                </a:cubicBezTo>
                <a:cubicBezTo>
                  <a:pt x="12586" y="11508"/>
                  <a:pt x="12689" y="11327"/>
                  <a:pt x="12634" y="11105"/>
                </a:cubicBezTo>
                <a:cubicBezTo>
                  <a:pt x="12580" y="10885"/>
                  <a:pt x="12390" y="10709"/>
                  <a:pt x="12210" y="10709"/>
                </a:cubicBezTo>
                <a:close/>
                <a:moveTo>
                  <a:pt x="13004" y="10709"/>
                </a:moveTo>
                <a:cubicBezTo>
                  <a:pt x="12823" y="10709"/>
                  <a:pt x="12722" y="10885"/>
                  <a:pt x="12776" y="11105"/>
                </a:cubicBezTo>
                <a:cubicBezTo>
                  <a:pt x="12831" y="11327"/>
                  <a:pt x="13024" y="11508"/>
                  <a:pt x="13207" y="11508"/>
                </a:cubicBezTo>
                <a:cubicBezTo>
                  <a:pt x="13389" y="11508"/>
                  <a:pt x="13490" y="11327"/>
                  <a:pt x="13433" y="11105"/>
                </a:cubicBezTo>
                <a:cubicBezTo>
                  <a:pt x="13376" y="10885"/>
                  <a:pt x="13184" y="10709"/>
                  <a:pt x="13004" y="10709"/>
                </a:cubicBezTo>
                <a:close/>
                <a:moveTo>
                  <a:pt x="1902" y="11684"/>
                </a:moveTo>
                <a:cubicBezTo>
                  <a:pt x="1719" y="11684"/>
                  <a:pt x="1588" y="11866"/>
                  <a:pt x="1609" y="12092"/>
                </a:cubicBezTo>
                <a:cubicBezTo>
                  <a:pt x="1631" y="12320"/>
                  <a:pt x="1798" y="12505"/>
                  <a:pt x="1983" y="12505"/>
                </a:cubicBezTo>
                <a:cubicBezTo>
                  <a:pt x="2167" y="12505"/>
                  <a:pt x="2298" y="12320"/>
                  <a:pt x="2275" y="12092"/>
                </a:cubicBezTo>
                <a:cubicBezTo>
                  <a:pt x="2251" y="11866"/>
                  <a:pt x="2084" y="11684"/>
                  <a:pt x="1902" y="11684"/>
                </a:cubicBezTo>
                <a:close/>
                <a:moveTo>
                  <a:pt x="2707" y="11684"/>
                </a:moveTo>
                <a:cubicBezTo>
                  <a:pt x="2525" y="11684"/>
                  <a:pt x="2395" y="11866"/>
                  <a:pt x="2419" y="12092"/>
                </a:cubicBezTo>
                <a:cubicBezTo>
                  <a:pt x="2443" y="12320"/>
                  <a:pt x="2613" y="12505"/>
                  <a:pt x="2798" y="12505"/>
                </a:cubicBezTo>
                <a:cubicBezTo>
                  <a:pt x="2982" y="12505"/>
                  <a:pt x="3111" y="12320"/>
                  <a:pt x="3085" y="12092"/>
                </a:cubicBezTo>
                <a:cubicBezTo>
                  <a:pt x="3059" y="11866"/>
                  <a:pt x="2890" y="11684"/>
                  <a:pt x="2707" y="11684"/>
                </a:cubicBezTo>
                <a:close/>
                <a:moveTo>
                  <a:pt x="5147" y="11684"/>
                </a:moveTo>
                <a:cubicBezTo>
                  <a:pt x="4964" y="11684"/>
                  <a:pt x="4841" y="11866"/>
                  <a:pt x="4873" y="12092"/>
                </a:cubicBezTo>
                <a:cubicBezTo>
                  <a:pt x="4904" y="12320"/>
                  <a:pt x="5079" y="12505"/>
                  <a:pt x="5264" y="12505"/>
                </a:cubicBezTo>
                <a:cubicBezTo>
                  <a:pt x="5449" y="12505"/>
                  <a:pt x="5572" y="12320"/>
                  <a:pt x="5538" y="12092"/>
                </a:cubicBezTo>
                <a:cubicBezTo>
                  <a:pt x="5505" y="11866"/>
                  <a:pt x="5330" y="11684"/>
                  <a:pt x="5147" y="11684"/>
                </a:cubicBezTo>
                <a:close/>
                <a:moveTo>
                  <a:pt x="5953" y="11684"/>
                </a:moveTo>
                <a:cubicBezTo>
                  <a:pt x="5769" y="11684"/>
                  <a:pt x="5649" y="11866"/>
                  <a:pt x="5683" y="12092"/>
                </a:cubicBezTo>
                <a:cubicBezTo>
                  <a:pt x="5717" y="12320"/>
                  <a:pt x="5894" y="12505"/>
                  <a:pt x="6079" y="12505"/>
                </a:cubicBezTo>
                <a:cubicBezTo>
                  <a:pt x="6264" y="12505"/>
                  <a:pt x="6385" y="12320"/>
                  <a:pt x="6349" y="12092"/>
                </a:cubicBezTo>
                <a:cubicBezTo>
                  <a:pt x="6313" y="11866"/>
                  <a:pt x="6135" y="11684"/>
                  <a:pt x="5953" y="11684"/>
                </a:cubicBezTo>
                <a:close/>
                <a:moveTo>
                  <a:pt x="6771" y="11684"/>
                </a:moveTo>
                <a:cubicBezTo>
                  <a:pt x="6588" y="11684"/>
                  <a:pt x="6469" y="11866"/>
                  <a:pt x="6505" y="12092"/>
                </a:cubicBezTo>
                <a:cubicBezTo>
                  <a:pt x="6541" y="12320"/>
                  <a:pt x="6721" y="12505"/>
                  <a:pt x="6906" y="12505"/>
                </a:cubicBezTo>
                <a:cubicBezTo>
                  <a:pt x="7091" y="12505"/>
                  <a:pt x="7209" y="12320"/>
                  <a:pt x="7170" y="12092"/>
                </a:cubicBezTo>
                <a:cubicBezTo>
                  <a:pt x="7132" y="11866"/>
                  <a:pt x="6953" y="11684"/>
                  <a:pt x="6771" y="11684"/>
                </a:cubicBezTo>
                <a:close/>
                <a:moveTo>
                  <a:pt x="7576" y="11684"/>
                </a:moveTo>
                <a:cubicBezTo>
                  <a:pt x="7393" y="11684"/>
                  <a:pt x="7276" y="11866"/>
                  <a:pt x="7315" y="12092"/>
                </a:cubicBezTo>
                <a:cubicBezTo>
                  <a:pt x="7354" y="12320"/>
                  <a:pt x="7536" y="12505"/>
                  <a:pt x="7721" y="12505"/>
                </a:cubicBezTo>
                <a:cubicBezTo>
                  <a:pt x="7905" y="12505"/>
                  <a:pt x="8022" y="12320"/>
                  <a:pt x="7980" y="12092"/>
                </a:cubicBezTo>
                <a:cubicBezTo>
                  <a:pt x="7940" y="11866"/>
                  <a:pt x="7758" y="11684"/>
                  <a:pt x="7576" y="11684"/>
                </a:cubicBezTo>
                <a:close/>
                <a:moveTo>
                  <a:pt x="8393" y="11684"/>
                </a:moveTo>
                <a:cubicBezTo>
                  <a:pt x="8211" y="11684"/>
                  <a:pt x="8096" y="11866"/>
                  <a:pt x="8137" y="12092"/>
                </a:cubicBezTo>
                <a:cubicBezTo>
                  <a:pt x="8179" y="12320"/>
                  <a:pt x="8362" y="12505"/>
                  <a:pt x="8547" y="12505"/>
                </a:cubicBezTo>
                <a:cubicBezTo>
                  <a:pt x="8732" y="12505"/>
                  <a:pt x="8846" y="12320"/>
                  <a:pt x="8803" y="12092"/>
                </a:cubicBezTo>
                <a:cubicBezTo>
                  <a:pt x="8759" y="11866"/>
                  <a:pt x="8576" y="11684"/>
                  <a:pt x="8393" y="11684"/>
                </a:cubicBezTo>
                <a:close/>
                <a:moveTo>
                  <a:pt x="9200" y="11684"/>
                </a:moveTo>
                <a:cubicBezTo>
                  <a:pt x="9017" y="11684"/>
                  <a:pt x="8904" y="11866"/>
                  <a:pt x="8947" y="12092"/>
                </a:cubicBezTo>
                <a:cubicBezTo>
                  <a:pt x="8991" y="12320"/>
                  <a:pt x="9177" y="12505"/>
                  <a:pt x="9362" y="12505"/>
                </a:cubicBezTo>
                <a:cubicBezTo>
                  <a:pt x="9547" y="12505"/>
                  <a:pt x="9659" y="12320"/>
                  <a:pt x="9613" y="12092"/>
                </a:cubicBezTo>
                <a:cubicBezTo>
                  <a:pt x="9567" y="11866"/>
                  <a:pt x="9382" y="11684"/>
                  <a:pt x="9200" y="11684"/>
                </a:cubicBezTo>
                <a:close/>
                <a:moveTo>
                  <a:pt x="10005" y="11684"/>
                </a:moveTo>
                <a:cubicBezTo>
                  <a:pt x="9823" y="11684"/>
                  <a:pt x="9712" y="11866"/>
                  <a:pt x="9758" y="12092"/>
                </a:cubicBezTo>
                <a:cubicBezTo>
                  <a:pt x="9804" y="12320"/>
                  <a:pt x="9993" y="12505"/>
                  <a:pt x="10177" y="12505"/>
                </a:cubicBezTo>
                <a:cubicBezTo>
                  <a:pt x="10362" y="12505"/>
                  <a:pt x="10472" y="12320"/>
                  <a:pt x="10423" y="12092"/>
                </a:cubicBezTo>
                <a:cubicBezTo>
                  <a:pt x="10375" y="11866"/>
                  <a:pt x="10188" y="11684"/>
                  <a:pt x="10005" y="11684"/>
                </a:cubicBezTo>
                <a:close/>
                <a:moveTo>
                  <a:pt x="10823" y="11684"/>
                </a:moveTo>
                <a:cubicBezTo>
                  <a:pt x="10640" y="11684"/>
                  <a:pt x="10531" y="11866"/>
                  <a:pt x="10580" y="12092"/>
                </a:cubicBezTo>
                <a:cubicBezTo>
                  <a:pt x="10629" y="12320"/>
                  <a:pt x="10819" y="12505"/>
                  <a:pt x="11003" y="12505"/>
                </a:cubicBezTo>
                <a:cubicBezTo>
                  <a:pt x="11189" y="12505"/>
                  <a:pt x="11297" y="12320"/>
                  <a:pt x="11245" y="12092"/>
                </a:cubicBezTo>
                <a:cubicBezTo>
                  <a:pt x="11195" y="11866"/>
                  <a:pt x="11006" y="11684"/>
                  <a:pt x="10823" y="11684"/>
                </a:cubicBezTo>
                <a:close/>
                <a:moveTo>
                  <a:pt x="11628" y="11684"/>
                </a:moveTo>
                <a:cubicBezTo>
                  <a:pt x="11446" y="11684"/>
                  <a:pt x="11339" y="11866"/>
                  <a:pt x="11390" y="12092"/>
                </a:cubicBezTo>
                <a:cubicBezTo>
                  <a:pt x="11442" y="12320"/>
                  <a:pt x="11634" y="12505"/>
                  <a:pt x="11818" y="12505"/>
                </a:cubicBezTo>
                <a:cubicBezTo>
                  <a:pt x="12003" y="12505"/>
                  <a:pt x="12109" y="12320"/>
                  <a:pt x="12055" y="12092"/>
                </a:cubicBezTo>
                <a:cubicBezTo>
                  <a:pt x="12002" y="11866"/>
                  <a:pt x="11811" y="11684"/>
                  <a:pt x="11628" y="11684"/>
                </a:cubicBezTo>
                <a:close/>
                <a:moveTo>
                  <a:pt x="12446" y="11684"/>
                </a:moveTo>
                <a:cubicBezTo>
                  <a:pt x="12263" y="11684"/>
                  <a:pt x="12159" y="11866"/>
                  <a:pt x="12213" y="12092"/>
                </a:cubicBezTo>
                <a:cubicBezTo>
                  <a:pt x="12267" y="12320"/>
                  <a:pt x="12461" y="12505"/>
                  <a:pt x="12645" y="12505"/>
                </a:cubicBezTo>
                <a:cubicBezTo>
                  <a:pt x="12830" y="12505"/>
                  <a:pt x="12934" y="12320"/>
                  <a:pt x="12878" y="12092"/>
                </a:cubicBezTo>
                <a:cubicBezTo>
                  <a:pt x="12822" y="11866"/>
                  <a:pt x="12629" y="11684"/>
                  <a:pt x="12446" y="11684"/>
                </a:cubicBezTo>
                <a:close/>
                <a:moveTo>
                  <a:pt x="14059" y="11684"/>
                </a:moveTo>
                <a:cubicBezTo>
                  <a:pt x="13876" y="11684"/>
                  <a:pt x="13775" y="11866"/>
                  <a:pt x="13834" y="12092"/>
                </a:cubicBezTo>
                <a:cubicBezTo>
                  <a:pt x="13893" y="12320"/>
                  <a:pt x="14091" y="12505"/>
                  <a:pt x="14276" y="12505"/>
                </a:cubicBezTo>
                <a:cubicBezTo>
                  <a:pt x="14460" y="12505"/>
                  <a:pt x="14561" y="12320"/>
                  <a:pt x="14499" y="12092"/>
                </a:cubicBezTo>
                <a:cubicBezTo>
                  <a:pt x="14439" y="11866"/>
                  <a:pt x="14241" y="11684"/>
                  <a:pt x="14059" y="11684"/>
                </a:cubicBezTo>
                <a:close/>
                <a:moveTo>
                  <a:pt x="1999" y="12680"/>
                </a:moveTo>
                <a:cubicBezTo>
                  <a:pt x="1814" y="12680"/>
                  <a:pt x="1681" y="12868"/>
                  <a:pt x="1703" y="13100"/>
                </a:cubicBezTo>
                <a:cubicBezTo>
                  <a:pt x="1725" y="13333"/>
                  <a:pt x="1895" y="13524"/>
                  <a:pt x="2082" y="13524"/>
                </a:cubicBezTo>
                <a:cubicBezTo>
                  <a:pt x="2270" y="13524"/>
                  <a:pt x="2402" y="13333"/>
                  <a:pt x="2378" y="13100"/>
                </a:cubicBezTo>
                <a:cubicBezTo>
                  <a:pt x="2354" y="12868"/>
                  <a:pt x="2184" y="12680"/>
                  <a:pt x="1999" y="12680"/>
                </a:cubicBezTo>
                <a:close/>
                <a:moveTo>
                  <a:pt x="2828" y="12680"/>
                </a:moveTo>
                <a:cubicBezTo>
                  <a:pt x="2643" y="12680"/>
                  <a:pt x="2512" y="12868"/>
                  <a:pt x="2537" y="13100"/>
                </a:cubicBezTo>
                <a:cubicBezTo>
                  <a:pt x="2561" y="13333"/>
                  <a:pt x="2734" y="13524"/>
                  <a:pt x="2921" y="13524"/>
                </a:cubicBezTo>
                <a:cubicBezTo>
                  <a:pt x="3108" y="13524"/>
                  <a:pt x="3238" y="13333"/>
                  <a:pt x="3212" y="13100"/>
                </a:cubicBezTo>
                <a:cubicBezTo>
                  <a:pt x="3185" y="12868"/>
                  <a:pt x="3013" y="12680"/>
                  <a:pt x="2828" y="12680"/>
                </a:cubicBezTo>
                <a:close/>
                <a:moveTo>
                  <a:pt x="5291" y="12680"/>
                </a:moveTo>
                <a:cubicBezTo>
                  <a:pt x="5106" y="12680"/>
                  <a:pt x="4982" y="12868"/>
                  <a:pt x="5014" y="13100"/>
                </a:cubicBezTo>
                <a:cubicBezTo>
                  <a:pt x="5046" y="13333"/>
                  <a:pt x="5224" y="13524"/>
                  <a:pt x="5411" y="13524"/>
                </a:cubicBezTo>
                <a:cubicBezTo>
                  <a:pt x="5599" y="13524"/>
                  <a:pt x="5723" y="13333"/>
                  <a:pt x="5688" y="13100"/>
                </a:cubicBezTo>
                <a:cubicBezTo>
                  <a:pt x="5654" y="12868"/>
                  <a:pt x="5476" y="12680"/>
                  <a:pt x="5291" y="12680"/>
                </a:cubicBezTo>
                <a:close/>
                <a:moveTo>
                  <a:pt x="6108" y="12680"/>
                </a:moveTo>
                <a:cubicBezTo>
                  <a:pt x="5922" y="12680"/>
                  <a:pt x="5801" y="12868"/>
                  <a:pt x="5835" y="13100"/>
                </a:cubicBezTo>
                <a:cubicBezTo>
                  <a:pt x="5870" y="13333"/>
                  <a:pt x="6051" y="13524"/>
                  <a:pt x="6238" y="13524"/>
                </a:cubicBezTo>
                <a:cubicBezTo>
                  <a:pt x="6426" y="13524"/>
                  <a:pt x="6547" y="13333"/>
                  <a:pt x="6510" y="13100"/>
                </a:cubicBezTo>
                <a:cubicBezTo>
                  <a:pt x="6473" y="12868"/>
                  <a:pt x="6293" y="12680"/>
                  <a:pt x="6108" y="12680"/>
                </a:cubicBezTo>
                <a:close/>
                <a:moveTo>
                  <a:pt x="6938" y="12680"/>
                </a:moveTo>
                <a:cubicBezTo>
                  <a:pt x="6752" y="12680"/>
                  <a:pt x="6632" y="12868"/>
                  <a:pt x="6669" y="13100"/>
                </a:cubicBezTo>
                <a:cubicBezTo>
                  <a:pt x="6707" y="13333"/>
                  <a:pt x="6889" y="13524"/>
                  <a:pt x="7077" y="13524"/>
                </a:cubicBezTo>
                <a:cubicBezTo>
                  <a:pt x="7264" y="13524"/>
                  <a:pt x="7383" y="13333"/>
                  <a:pt x="7344" y="13100"/>
                </a:cubicBezTo>
                <a:cubicBezTo>
                  <a:pt x="7304" y="12868"/>
                  <a:pt x="7123" y="12680"/>
                  <a:pt x="6938" y="12680"/>
                </a:cubicBezTo>
                <a:close/>
                <a:moveTo>
                  <a:pt x="7755" y="12680"/>
                </a:moveTo>
                <a:cubicBezTo>
                  <a:pt x="7569" y="12680"/>
                  <a:pt x="7451" y="12868"/>
                  <a:pt x="7491" y="13100"/>
                </a:cubicBezTo>
                <a:cubicBezTo>
                  <a:pt x="7531" y="13333"/>
                  <a:pt x="7716" y="13524"/>
                  <a:pt x="7904" y="13524"/>
                </a:cubicBezTo>
                <a:cubicBezTo>
                  <a:pt x="8090" y="13524"/>
                  <a:pt x="8208" y="13333"/>
                  <a:pt x="8166" y="13100"/>
                </a:cubicBezTo>
                <a:cubicBezTo>
                  <a:pt x="8124" y="12868"/>
                  <a:pt x="7940" y="12680"/>
                  <a:pt x="7755" y="12680"/>
                </a:cubicBezTo>
                <a:close/>
                <a:moveTo>
                  <a:pt x="9402" y="12680"/>
                </a:moveTo>
                <a:cubicBezTo>
                  <a:pt x="9216" y="12680"/>
                  <a:pt x="9102" y="12868"/>
                  <a:pt x="9147" y="13100"/>
                </a:cubicBezTo>
                <a:cubicBezTo>
                  <a:pt x="9192" y="13333"/>
                  <a:pt x="9381" y="13524"/>
                  <a:pt x="9569" y="13524"/>
                </a:cubicBezTo>
                <a:cubicBezTo>
                  <a:pt x="9756" y="13524"/>
                  <a:pt x="9869" y="13333"/>
                  <a:pt x="9822" y="13100"/>
                </a:cubicBezTo>
                <a:cubicBezTo>
                  <a:pt x="9775" y="12868"/>
                  <a:pt x="9587" y="12680"/>
                  <a:pt x="9402" y="12680"/>
                </a:cubicBezTo>
                <a:close/>
                <a:moveTo>
                  <a:pt x="10219" y="12680"/>
                </a:moveTo>
                <a:cubicBezTo>
                  <a:pt x="10034" y="12680"/>
                  <a:pt x="9922" y="12868"/>
                  <a:pt x="9969" y="13100"/>
                </a:cubicBezTo>
                <a:cubicBezTo>
                  <a:pt x="10017" y="13333"/>
                  <a:pt x="10209" y="13524"/>
                  <a:pt x="10396" y="13524"/>
                </a:cubicBezTo>
                <a:cubicBezTo>
                  <a:pt x="10583" y="13524"/>
                  <a:pt x="10694" y="13333"/>
                  <a:pt x="10644" y="13100"/>
                </a:cubicBezTo>
                <a:cubicBezTo>
                  <a:pt x="10594" y="12868"/>
                  <a:pt x="10404" y="12680"/>
                  <a:pt x="10219" y="12680"/>
                </a:cubicBezTo>
                <a:close/>
                <a:moveTo>
                  <a:pt x="11036" y="12680"/>
                </a:moveTo>
                <a:cubicBezTo>
                  <a:pt x="10851" y="12680"/>
                  <a:pt x="10741" y="12868"/>
                  <a:pt x="10792" y="13100"/>
                </a:cubicBezTo>
                <a:cubicBezTo>
                  <a:pt x="10842" y="13333"/>
                  <a:pt x="11035" y="13524"/>
                  <a:pt x="11222" y="13524"/>
                </a:cubicBezTo>
                <a:cubicBezTo>
                  <a:pt x="11410" y="13524"/>
                  <a:pt x="11518" y="13333"/>
                  <a:pt x="11466" y="13100"/>
                </a:cubicBezTo>
                <a:cubicBezTo>
                  <a:pt x="11414" y="12868"/>
                  <a:pt x="11222" y="12680"/>
                  <a:pt x="11036" y="12680"/>
                </a:cubicBezTo>
                <a:close/>
                <a:moveTo>
                  <a:pt x="6264" y="13718"/>
                </a:moveTo>
                <a:cubicBezTo>
                  <a:pt x="6076" y="13718"/>
                  <a:pt x="5953" y="13911"/>
                  <a:pt x="5988" y="14150"/>
                </a:cubicBezTo>
                <a:cubicBezTo>
                  <a:pt x="6024" y="14390"/>
                  <a:pt x="6207" y="14586"/>
                  <a:pt x="6398" y="14586"/>
                </a:cubicBezTo>
                <a:cubicBezTo>
                  <a:pt x="6588" y="14586"/>
                  <a:pt x="6711" y="14390"/>
                  <a:pt x="6673" y="14150"/>
                </a:cubicBezTo>
                <a:cubicBezTo>
                  <a:pt x="6635" y="13911"/>
                  <a:pt x="6452" y="13718"/>
                  <a:pt x="6264" y="13718"/>
                </a:cubicBezTo>
                <a:close/>
                <a:moveTo>
                  <a:pt x="7105" y="13718"/>
                </a:moveTo>
                <a:cubicBezTo>
                  <a:pt x="6917" y="13718"/>
                  <a:pt x="6795" y="13911"/>
                  <a:pt x="6834" y="14150"/>
                </a:cubicBezTo>
                <a:cubicBezTo>
                  <a:pt x="6872" y="14390"/>
                  <a:pt x="7058" y="14586"/>
                  <a:pt x="7248" y="14586"/>
                </a:cubicBezTo>
                <a:cubicBezTo>
                  <a:pt x="7438" y="14586"/>
                  <a:pt x="7558" y="14390"/>
                  <a:pt x="7518" y="14150"/>
                </a:cubicBezTo>
                <a:cubicBezTo>
                  <a:pt x="7477" y="13911"/>
                  <a:pt x="7293" y="13718"/>
                  <a:pt x="7105" y="13718"/>
                </a:cubicBezTo>
                <a:close/>
                <a:moveTo>
                  <a:pt x="9604" y="13718"/>
                </a:moveTo>
                <a:cubicBezTo>
                  <a:pt x="9416" y="13718"/>
                  <a:pt x="9301" y="13911"/>
                  <a:pt x="9347" y="14150"/>
                </a:cubicBezTo>
                <a:cubicBezTo>
                  <a:pt x="9394" y="14390"/>
                  <a:pt x="9586" y="14586"/>
                  <a:pt x="9776" y="14586"/>
                </a:cubicBezTo>
                <a:cubicBezTo>
                  <a:pt x="9966" y="14586"/>
                  <a:pt x="10080" y="14390"/>
                  <a:pt x="10031" y="14150"/>
                </a:cubicBezTo>
                <a:cubicBezTo>
                  <a:pt x="9983" y="13911"/>
                  <a:pt x="9791" y="13718"/>
                  <a:pt x="9604" y="13718"/>
                </a:cubicBezTo>
                <a:close/>
                <a:moveTo>
                  <a:pt x="10433" y="13718"/>
                </a:moveTo>
                <a:cubicBezTo>
                  <a:pt x="10245" y="13718"/>
                  <a:pt x="10132" y="13911"/>
                  <a:pt x="10181" y="14150"/>
                </a:cubicBezTo>
                <a:cubicBezTo>
                  <a:pt x="10230" y="14390"/>
                  <a:pt x="10425" y="14586"/>
                  <a:pt x="10614" y="14586"/>
                </a:cubicBezTo>
                <a:cubicBezTo>
                  <a:pt x="10804" y="14586"/>
                  <a:pt x="10917" y="14390"/>
                  <a:pt x="10865" y="14150"/>
                </a:cubicBezTo>
                <a:cubicBezTo>
                  <a:pt x="10814" y="13911"/>
                  <a:pt x="10620" y="13718"/>
                  <a:pt x="10433" y="13718"/>
                </a:cubicBezTo>
                <a:close/>
                <a:moveTo>
                  <a:pt x="11274" y="13718"/>
                </a:moveTo>
                <a:cubicBezTo>
                  <a:pt x="11086" y="13718"/>
                  <a:pt x="10975" y="13911"/>
                  <a:pt x="11027" y="14150"/>
                </a:cubicBezTo>
                <a:cubicBezTo>
                  <a:pt x="11079" y="14390"/>
                  <a:pt x="11275" y="14586"/>
                  <a:pt x="11464" y="14586"/>
                </a:cubicBezTo>
                <a:cubicBezTo>
                  <a:pt x="11655" y="14586"/>
                  <a:pt x="11764" y="14390"/>
                  <a:pt x="11710" y="14150"/>
                </a:cubicBezTo>
                <a:cubicBezTo>
                  <a:pt x="11657" y="13911"/>
                  <a:pt x="11462" y="13718"/>
                  <a:pt x="11274" y="13718"/>
                </a:cubicBezTo>
                <a:close/>
                <a:moveTo>
                  <a:pt x="12102" y="13718"/>
                </a:moveTo>
                <a:cubicBezTo>
                  <a:pt x="11915" y="13718"/>
                  <a:pt x="11807" y="13911"/>
                  <a:pt x="11861" y="14150"/>
                </a:cubicBezTo>
                <a:cubicBezTo>
                  <a:pt x="11915" y="14390"/>
                  <a:pt x="12113" y="14586"/>
                  <a:pt x="12303" y="14586"/>
                </a:cubicBezTo>
                <a:cubicBezTo>
                  <a:pt x="12493" y="14586"/>
                  <a:pt x="12601" y="14390"/>
                  <a:pt x="12544" y="14150"/>
                </a:cubicBezTo>
                <a:cubicBezTo>
                  <a:pt x="12488" y="13911"/>
                  <a:pt x="12290" y="13718"/>
                  <a:pt x="12102" y="13718"/>
                </a:cubicBezTo>
                <a:close/>
                <a:moveTo>
                  <a:pt x="14603" y="13718"/>
                </a:moveTo>
                <a:cubicBezTo>
                  <a:pt x="14415" y="13718"/>
                  <a:pt x="14313" y="13911"/>
                  <a:pt x="14375" y="14150"/>
                </a:cubicBezTo>
                <a:cubicBezTo>
                  <a:pt x="14438" y="14390"/>
                  <a:pt x="14642" y="14586"/>
                  <a:pt x="14832" y="14586"/>
                </a:cubicBezTo>
                <a:cubicBezTo>
                  <a:pt x="15022" y="14586"/>
                  <a:pt x="15123" y="14390"/>
                  <a:pt x="15059" y="14150"/>
                </a:cubicBezTo>
                <a:cubicBezTo>
                  <a:pt x="14995" y="13911"/>
                  <a:pt x="14790" y="13718"/>
                  <a:pt x="14603" y="13718"/>
                </a:cubicBezTo>
                <a:close/>
                <a:moveTo>
                  <a:pt x="6431" y="14776"/>
                </a:moveTo>
                <a:cubicBezTo>
                  <a:pt x="6241" y="14776"/>
                  <a:pt x="6116" y="14975"/>
                  <a:pt x="6153" y="15220"/>
                </a:cubicBezTo>
                <a:cubicBezTo>
                  <a:pt x="6190" y="15467"/>
                  <a:pt x="6376" y="15669"/>
                  <a:pt x="6569" y="15669"/>
                </a:cubicBezTo>
                <a:cubicBezTo>
                  <a:pt x="6762" y="15669"/>
                  <a:pt x="6886" y="15467"/>
                  <a:pt x="6847" y="15220"/>
                </a:cubicBezTo>
                <a:cubicBezTo>
                  <a:pt x="6808" y="14975"/>
                  <a:pt x="6622" y="14776"/>
                  <a:pt x="6431" y="14776"/>
                </a:cubicBezTo>
                <a:close/>
                <a:moveTo>
                  <a:pt x="7284" y="14776"/>
                </a:moveTo>
                <a:cubicBezTo>
                  <a:pt x="7093" y="14776"/>
                  <a:pt x="6971" y="14975"/>
                  <a:pt x="7010" y="15220"/>
                </a:cubicBezTo>
                <a:cubicBezTo>
                  <a:pt x="7049" y="15467"/>
                  <a:pt x="7238" y="15669"/>
                  <a:pt x="7431" y="15669"/>
                </a:cubicBezTo>
                <a:cubicBezTo>
                  <a:pt x="7624" y="15669"/>
                  <a:pt x="7745" y="15467"/>
                  <a:pt x="7704" y="15220"/>
                </a:cubicBezTo>
                <a:cubicBezTo>
                  <a:pt x="7662" y="14975"/>
                  <a:pt x="7474" y="14776"/>
                  <a:pt x="7284" y="14776"/>
                </a:cubicBezTo>
                <a:close/>
                <a:moveTo>
                  <a:pt x="10658" y="14776"/>
                </a:moveTo>
                <a:cubicBezTo>
                  <a:pt x="10468" y="14776"/>
                  <a:pt x="10354" y="14975"/>
                  <a:pt x="10404" y="15220"/>
                </a:cubicBezTo>
                <a:cubicBezTo>
                  <a:pt x="10455" y="15467"/>
                  <a:pt x="10653" y="15669"/>
                  <a:pt x="10845" y="15669"/>
                </a:cubicBezTo>
                <a:cubicBezTo>
                  <a:pt x="11038" y="15669"/>
                  <a:pt x="11151" y="15467"/>
                  <a:pt x="11098" y="15220"/>
                </a:cubicBezTo>
                <a:cubicBezTo>
                  <a:pt x="11046" y="14975"/>
                  <a:pt x="10849" y="14776"/>
                  <a:pt x="10658" y="14776"/>
                </a:cubicBezTo>
                <a:close/>
                <a:moveTo>
                  <a:pt x="11499" y="14776"/>
                </a:moveTo>
                <a:cubicBezTo>
                  <a:pt x="11309" y="14776"/>
                  <a:pt x="11197" y="14975"/>
                  <a:pt x="11250" y="15220"/>
                </a:cubicBezTo>
                <a:cubicBezTo>
                  <a:pt x="11303" y="15467"/>
                  <a:pt x="11503" y="15669"/>
                  <a:pt x="11696" y="15669"/>
                </a:cubicBezTo>
                <a:cubicBezTo>
                  <a:pt x="11889" y="15669"/>
                  <a:pt x="11999" y="15467"/>
                  <a:pt x="11944" y="15220"/>
                </a:cubicBezTo>
                <a:cubicBezTo>
                  <a:pt x="11888" y="14975"/>
                  <a:pt x="11690" y="14776"/>
                  <a:pt x="11499" y="14776"/>
                </a:cubicBezTo>
                <a:close/>
                <a:moveTo>
                  <a:pt x="12352" y="14776"/>
                </a:moveTo>
                <a:cubicBezTo>
                  <a:pt x="12162" y="14776"/>
                  <a:pt x="12052" y="14975"/>
                  <a:pt x="12107" y="15220"/>
                </a:cubicBezTo>
                <a:cubicBezTo>
                  <a:pt x="12163" y="15467"/>
                  <a:pt x="12366" y="15669"/>
                  <a:pt x="12558" y="15669"/>
                </a:cubicBezTo>
                <a:cubicBezTo>
                  <a:pt x="12751" y="15669"/>
                  <a:pt x="12859" y="15467"/>
                  <a:pt x="12801" y="15220"/>
                </a:cubicBezTo>
                <a:cubicBezTo>
                  <a:pt x="12743" y="14975"/>
                  <a:pt x="12542" y="14776"/>
                  <a:pt x="12352" y="14776"/>
                </a:cubicBezTo>
                <a:close/>
                <a:moveTo>
                  <a:pt x="15728" y="14776"/>
                </a:moveTo>
                <a:cubicBezTo>
                  <a:pt x="15538" y="14776"/>
                  <a:pt x="15437" y="14975"/>
                  <a:pt x="15503" y="15220"/>
                </a:cubicBezTo>
                <a:cubicBezTo>
                  <a:pt x="15570" y="15467"/>
                  <a:pt x="15781" y="15669"/>
                  <a:pt x="15974" y="15669"/>
                </a:cubicBezTo>
                <a:cubicBezTo>
                  <a:pt x="16167" y="15669"/>
                  <a:pt x="16266" y="15467"/>
                  <a:pt x="16197" y="15220"/>
                </a:cubicBezTo>
                <a:cubicBezTo>
                  <a:pt x="16129" y="14975"/>
                  <a:pt x="15919" y="14776"/>
                  <a:pt x="15728" y="14776"/>
                </a:cubicBezTo>
                <a:close/>
                <a:moveTo>
                  <a:pt x="6599" y="15876"/>
                </a:moveTo>
                <a:cubicBezTo>
                  <a:pt x="6405" y="15876"/>
                  <a:pt x="6279" y="16080"/>
                  <a:pt x="6317" y="16333"/>
                </a:cubicBezTo>
                <a:cubicBezTo>
                  <a:pt x="6355" y="16587"/>
                  <a:pt x="6544" y="16794"/>
                  <a:pt x="6740" y="16794"/>
                </a:cubicBezTo>
                <a:cubicBezTo>
                  <a:pt x="6936" y="16794"/>
                  <a:pt x="7062" y="16587"/>
                  <a:pt x="7021" y="16333"/>
                </a:cubicBezTo>
                <a:cubicBezTo>
                  <a:pt x="6981" y="16080"/>
                  <a:pt x="6792" y="15876"/>
                  <a:pt x="6599" y="15876"/>
                </a:cubicBezTo>
                <a:close/>
                <a:moveTo>
                  <a:pt x="10884" y="15876"/>
                </a:moveTo>
                <a:cubicBezTo>
                  <a:pt x="10691" y="15876"/>
                  <a:pt x="10576" y="16080"/>
                  <a:pt x="10628" y="16333"/>
                </a:cubicBezTo>
                <a:cubicBezTo>
                  <a:pt x="10680" y="16587"/>
                  <a:pt x="10881" y="16794"/>
                  <a:pt x="11076" y="16794"/>
                </a:cubicBezTo>
                <a:cubicBezTo>
                  <a:pt x="11272" y="16794"/>
                  <a:pt x="11386" y="16587"/>
                  <a:pt x="11331" y="16333"/>
                </a:cubicBezTo>
                <a:cubicBezTo>
                  <a:pt x="11278" y="16080"/>
                  <a:pt x="11077" y="15876"/>
                  <a:pt x="10884" y="15876"/>
                </a:cubicBezTo>
                <a:close/>
                <a:moveTo>
                  <a:pt x="16024" y="15876"/>
                </a:moveTo>
                <a:cubicBezTo>
                  <a:pt x="15831" y="15876"/>
                  <a:pt x="15729" y="16080"/>
                  <a:pt x="15797" y="16333"/>
                </a:cubicBezTo>
                <a:cubicBezTo>
                  <a:pt x="15866" y="16587"/>
                  <a:pt x="16081" y="16794"/>
                  <a:pt x="16277" y="16794"/>
                </a:cubicBezTo>
                <a:cubicBezTo>
                  <a:pt x="16472" y="16794"/>
                  <a:pt x="16573" y="16587"/>
                  <a:pt x="16502" y="16333"/>
                </a:cubicBezTo>
                <a:cubicBezTo>
                  <a:pt x="16431" y="16080"/>
                  <a:pt x="16217" y="15876"/>
                  <a:pt x="16024" y="15876"/>
                </a:cubicBezTo>
                <a:close/>
                <a:moveTo>
                  <a:pt x="10258" y="16997"/>
                </a:moveTo>
                <a:cubicBezTo>
                  <a:pt x="10062" y="16997"/>
                  <a:pt x="9943" y="17207"/>
                  <a:pt x="9993" y="17466"/>
                </a:cubicBezTo>
                <a:cubicBezTo>
                  <a:pt x="10044" y="17728"/>
                  <a:pt x="10246" y="17942"/>
                  <a:pt x="10445" y="17942"/>
                </a:cubicBezTo>
                <a:cubicBezTo>
                  <a:pt x="10643" y="17942"/>
                  <a:pt x="10760" y="17728"/>
                  <a:pt x="10707" y="17466"/>
                </a:cubicBezTo>
                <a:cubicBezTo>
                  <a:pt x="10655" y="17207"/>
                  <a:pt x="10454" y="16997"/>
                  <a:pt x="10258" y="16997"/>
                </a:cubicBezTo>
                <a:close/>
                <a:moveTo>
                  <a:pt x="11985" y="16997"/>
                </a:moveTo>
                <a:cubicBezTo>
                  <a:pt x="11789" y="16997"/>
                  <a:pt x="11676" y="17207"/>
                  <a:pt x="11732" y="17466"/>
                </a:cubicBezTo>
                <a:cubicBezTo>
                  <a:pt x="11789" y="17728"/>
                  <a:pt x="11995" y="17942"/>
                  <a:pt x="12194" y="17942"/>
                </a:cubicBezTo>
                <a:cubicBezTo>
                  <a:pt x="12392" y="17942"/>
                  <a:pt x="12505" y="17728"/>
                  <a:pt x="12446" y="17466"/>
                </a:cubicBezTo>
                <a:cubicBezTo>
                  <a:pt x="12387" y="17207"/>
                  <a:pt x="12182" y="16997"/>
                  <a:pt x="11985" y="16997"/>
                </a:cubicBezTo>
                <a:close/>
                <a:moveTo>
                  <a:pt x="13726" y="16997"/>
                </a:moveTo>
                <a:cubicBezTo>
                  <a:pt x="13530" y="16997"/>
                  <a:pt x="13421" y="17207"/>
                  <a:pt x="13483" y="17466"/>
                </a:cubicBezTo>
                <a:cubicBezTo>
                  <a:pt x="13545" y="17728"/>
                  <a:pt x="13756" y="17942"/>
                  <a:pt x="13955" y="17942"/>
                </a:cubicBezTo>
                <a:cubicBezTo>
                  <a:pt x="14153" y="17942"/>
                  <a:pt x="14261" y="17728"/>
                  <a:pt x="14196" y="17466"/>
                </a:cubicBezTo>
                <a:cubicBezTo>
                  <a:pt x="14132" y="17207"/>
                  <a:pt x="13922" y="16997"/>
                  <a:pt x="13726" y="16997"/>
                </a:cubicBezTo>
                <a:close/>
                <a:moveTo>
                  <a:pt x="14602" y="16997"/>
                </a:moveTo>
                <a:cubicBezTo>
                  <a:pt x="14405" y="16997"/>
                  <a:pt x="14300" y="17207"/>
                  <a:pt x="14364" y="17466"/>
                </a:cubicBezTo>
                <a:cubicBezTo>
                  <a:pt x="14429" y="17728"/>
                  <a:pt x="14642" y="17942"/>
                  <a:pt x="14841" y="17942"/>
                </a:cubicBezTo>
                <a:cubicBezTo>
                  <a:pt x="15039" y="17942"/>
                  <a:pt x="15145" y="17728"/>
                  <a:pt x="15078" y="17466"/>
                </a:cubicBezTo>
                <a:cubicBezTo>
                  <a:pt x="15011" y="17207"/>
                  <a:pt x="14798" y="16997"/>
                  <a:pt x="14602" y="16997"/>
                </a:cubicBezTo>
                <a:close/>
                <a:moveTo>
                  <a:pt x="11359" y="18138"/>
                </a:moveTo>
                <a:cubicBezTo>
                  <a:pt x="11161" y="18138"/>
                  <a:pt x="11043" y="18353"/>
                  <a:pt x="11098" y="18621"/>
                </a:cubicBezTo>
                <a:cubicBezTo>
                  <a:pt x="11153" y="18891"/>
                  <a:pt x="11362" y="19110"/>
                  <a:pt x="11562" y="19110"/>
                </a:cubicBezTo>
                <a:cubicBezTo>
                  <a:pt x="11764" y="19110"/>
                  <a:pt x="11880" y="18891"/>
                  <a:pt x="11822" y="18621"/>
                </a:cubicBezTo>
                <a:cubicBezTo>
                  <a:pt x="11765" y="18353"/>
                  <a:pt x="11558" y="18138"/>
                  <a:pt x="11359" y="18138"/>
                </a:cubicBezTo>
                <a:close/>
                <a:moveTo>
                  <a:pt x="12246" y="18138"/>
                </a:moveTo>
                <a:cubicBezTo>
                  <a:pt x="12048" y="18138"/>
                  <a:pt x="11933" y="18353"/>
                  <a:pt x="11991" y="18621"/>
                </a:cubicBezTo>
                <a:cubicBezTo>
                  <a:pt x="12049" y="18891"/>
                  <a:pt x="12259" y="19110"/>
                  <a:pt x="12460" y="19110"/>
                </a:cubicBezTo>
                <a:cubicBezTo>
                  <a:pt x="12662" y="19110"/>
                  <a:pt x="12776" y="18891"/>
                  <a:pt x="12715" y="18621"/>
                </a:cubicBezTo>
                <a:cubicBezTo>
                  <a:pt x="12655" y="18353"/>
                  <a:pt x="12445" y="18138"/>
                  <a:pt x="12246" y="18138"/>
                </a:cubicBezTo>
                <a:close/>
                <a:moveTo>
                  <a:pt x="13122" y="18138"/>
                </a:moveTo>
                <a:cubicBezTo>
                  <a:pt x="12924" y="18138"/>
                  <a:pt x="12811" y="18353"/>
                  <a:pt x="12872" y="18621"/>
                </a:cubicBezTo>
                <a:cubicBezTo>
                  <a:pt x="12933" y="18891"/>
                  <a:pt x="13146" y="19110"/>
                  <a:pt x="13347" y="19110"/>
                </a:cubicBezTo>
                <a:cubicBezTo>
                  <a:pt x="13549" y="19110"/>
                  <a:pt x="13659" y="18891"/>
                  <a:pt x="13596" y="18621"/>
                </a:cubicBezTo>
                <a:cubicBezTo>
                  <a:pt x="13533" y="18353"/>
                  <a:pt x="13321" y="18138"/>
                  <a:pt x="13122" y="18138"/>
                </a:cubicBezTo>
                <a:close/>
                <a:moveTo>
                  <a:pt x="14010" y="18138"/>
                </a:moveTo>
                <a:cubicBezTo>
                  <a:pt x="13811" y="18138"/>
                  <a:pt x="13701" y="18353"/>
                  <a:pt x="13765" y="18621"/>
                </a:cubicBezTo>
                <a:cubicBezTo>
                  <a:pt x="13829" y="18891"/>
                  <a:pt x="14044" y="19110"/>
                  <a:pt x="14246" y="19110"/>
                </a:cubicBezTo>
                <a:cubicBezTo>
                  <a:pt x="14447" y="19110"/>
                  <a:pt x="14556" y="18891"/>
                  <a:pt x="14489" y="18621"/>
                </a:cubicBezTo>
                <a:cubicBezTo>
                  <a:pt x="14423" y="18353"/>
                  <a:pt x="14209" y="18138"/>
                  <a:pt x="14010" y="18138"/>
                </a:cubicBezTo>
                <a:close/>
                <a:moveTo>
                  <a:pt x="14898" y="18138"/>
                </a:moveTo>
                <a:cubicBezTo>
                  <a:pt x="14698" y="18138"/>
                  <a:pt x="14591" y="18353"/>
                  <a:pt x="14658" y="18621"/>
                </a:cubicBezTo>
                <a:cubicBezTo>
                  <a:pt x="14725" y="18891"/>
                  <a:pt x="14942" y="19110"/>
                  <a:pt x="15144" y="19110"/>
                </a:cubicBezTo>
                <a:cubicBezTo>
                  <a:pt x="15345" y="19110"/>
                  <a:pt x="15452" y="18891"/>
                  <a:pt x="15383" y="18621"/>
                </a:cubicBezTo>
                <a:cubicBezTo>
                  <a:pt x="15314" y="18353"/>
                  <a:pt x="15096" y="18138"/>
                  <a:pt x="14898" y="18138"/>
                </a:cubicBezTo>
                <a:close/>
                <a:moveTo>
                  <a:pt x="15774" y="18138"/>
                </a:moveTo>
                <a:cubicBezTo>
                  <a:pt x="15575" y="18138"/>
                  <a:pt x="15470" y="18353"/>
                  <a:pt x="15540" y="18621"/>
                </a:cubicBezTo>
                <a:cubicBezTo>
                  <a:pt x="15610" y="18891"/>
                  <a:pt x="15829" y="19110"/>
                  <a:pt x="16031" y="19110"/>
                </a:cubicBezTo>
                <a:cubicBezTo>
                  <a:pt x="16232" y="19110"/>
                  <a:pt x="16336" y="18891"/>
                  <a:pt x="16264" y="18621"/>
                </a:cubicBezTo>
                <a:cubicBezTo>
                  <a:pt x="16192" y="18353"/>
                  <a:pt x="15973" y="18138"/>
                  <a:pt x="15774" y="18138"/>
                </a:cubicBezTo>
                <a:close/>
                <a:moveTo>
                  <a:pt x="17538" y="18138"/>
                </a:moveTo>
                <a:cubicBezTo>
                  <a:pt x="17339" y="18138"/>
                  <a:pt x="17239" y="18353"/>
                  <a:pt x="17315" y="18621"/>
                </a:cubicBezTo>
                <a:cubicBezTo>
                  <a:pt x="17391" y="18891"/>
                  <a:pt x="17615" y="19110"/>
                  <a:pt x="17816" y="19110"/>
                </a:cubicBezTo>
                <a:cubicBezTo>
                  <a:pt x="18018" y="19110"/>
                  <a:pt x="18117" y="18891"/>
                  <a:pt x="18039" y="18621"/>
                </a:cubicBezTo>
                <a:cubicBezTo>
                  <a:pt x="17961" y="18353"/>
                  <a:pt x="17737" y="18138"/>
                  <a:pt x="17538" y="18138"/>
                </a:cubicBezTo>
                <a:close/>
                <a:moveTo>
                  <a:pt x="18426" y="18138"/>
                </a:moveTo>
                <a:cubicBezTo>
                  <a:pt x="18227" y="18138"/>
                  <a:pt x="18129" y="18353"/>
                  <a:pt x="18208" y="18621"/>
                </a:cubicBezTo>
                <a:cubicBezTo>
                  <a:pt x="18287" y="18891"/>
                  <a:pt x="18513" y="19110"/>
                  <a:pt x="18715" y="19110"/>
                </a:cubicBezTo>
                <a:cubicBezTo>
                  <a:pt x="18917" y="19110"/>
                  <a:pt x="19013" y="18891"/>
                  <a:pt x="18932" y="18621"/>
                </a:cubicBezTo>
                <a:cubicBezTo>
                  <a:pt x="18851" y="18353"/>
                  <a:pt x="18625" y="18138"/>
                  <a:pt x="18426" y="18138"/>
                </a:cubicBezTo>
                <a:close/>
                <a:moveTo>
                  <a:pt x="11608" y="19342"/>
                </a:moveTo>
                <a:cubicBezTo>
                  <a:pt x="11407" y="19342"/>
                  <a:pt x="11288" y="19565"/>
                  <a:pt x="11345" y="19841"/>
                </a:cubicBezTo>
                <a:cubicBezTo>
                  <a:pt x="11401" y="20118"/>
                  <a:pt x="11614" y="20344"/>
                  <a:pt x="11818" y="20344"/>
                </a:cubicBezTo>
                <a:cubicBezTo>
                  <a:pt x="12022" y="20344"/>
                  <a:pt x="12140" y="20118"/>
                  <a:pt x="12080" y="19841"/>
                </a:cubicBezTo>
                <a:cubicBezTo>
                  <a:pt x="12021" y="19565"/>
                  <a:pt x="11810" y="19342"/>
                  <a:pt x="11608" y="19342"/>
                </a:cubicBezTo>
                <a:close/>
                <a:moveTo>
                  <a:pt x="12507" y="19342"/>
                </a:moveTo>
                <a:cubicBezTo>
                  <a:pt x="12306" y="19342"/>
                  <a:pt x="12190" y="19565"/>
                  <a:pt x="12250" y="19841"/>
                </a:cubicBezTo>
                <a:cubicBezTo>
                  <a:pt x="12309" y="20118"/>
                  <a:pt x="12524" y="20344"/>
                  <a:pt x="12728" y="20344"/>
                </a:cubicBezTo>
                <a:cubicBezTo>
                  <a:pt x="12933" y="20344"/>
                  <a:pt x="13047" y="20118"/>
                  <a:pt x="12985" y="19841"/>
                </a:cubicBezTo>
                <a:cubicBezTo>
                  <a:pt x="12922" y="19565"/>
                  <a:pt x="12710" y="19342"/>
                  <a:pt x="12507" y="19342"/>
                </a:cubicBezTo>
                <a:close/>
                <a:moveTo>
                  <a:pt x="16093" y="19342"/>
                </a:moveTo>
                <a:cubicBezTo>
                  <a:pt x="15891" y="19342"/>
                  <a:pt x="15786" y="19565"/>
                  <a:pt x="15857" y="19841"/>
                </a:cubicBezTo>
                <a:cubicBezTo>
                  <a:pt x="15929" y="20118"/>
                  <a:pt x="16154" y="20344"/>
                  <a:pt x="16358" y="20344"/>
                </a:cubicBezTo>
                <a:cubicBezTo>
                  <a:pt x="16562" y="20344"/>
                  <a:pt x="16667" y="20118"/>
                  <a:pt x="16592" y="19841"/>
                </a:cubicBezTo>
                <a:cubicBezTo>
                  <a:pt x="16518" y="19565"/>
                  <a:pt x="16295" y="19342"/>
                  <a:pt x="16093" y="19342"/>
                </a:cubicBezTo>
                <a:close/>
                <a:moveTo>
                  <a:pt x="18780" y="19342"/>
                </a:moveTo>
                <a:cubicBezTo>
                  <a:pt x="18578" y="19342"/>
                  <a:pt x="18480" y="19565"/>
                  <a:pt x="18561" y="19841"/>
                </a:cubicBezTo>
                <a:cubicBezTo>
                  <a:pt x="18642" y="20118"/>
                  <a:pt x="18873" y="20344"/>
                  <a:pt x="19078" y="20344"/>
                </a:cubicBezTo>
                <a:cubicBezTo>
                  <a:pt x="19283" y="20344"/>
                  <a:pt x="19380" y="20118"/>
                  <a:pt x="19296" y="19841"/>
                </a:cubicBezTo>
                <a:cubicBezTo>
                  <a:pt x="19212" y="19565"/>
                  <a:pt x="18982" y="19342"/>
                  <a:pt x="18780" y="19342"/>
                </a:cubicBezTo>
                <a:close/>
                <a:moveTo>
                  <a:pt x="19668" y="19342"/>
                </a:moveTo>
                <a:cubicBezTo>
                  <a:pt x="19466" y="19342"/>
                  <a:pt x="19371" y="19565"/>
                  <a:pt x="19454" y="19841"/>
                </a:cubicBezTo>
                <a:cubicBezTo>
                  <a:pt x="19539" y="20118"/>
                  <a:pt x="19773" y="20344"/>
                  <a:pt x="19977" y="20344"/>
                </a:cubicBezTo>
                <a:cubicBezTo>
                  <a:pt x="20182" y="20344"/>
                  <a:pt x="20277" y="20118"/>
                  <a:pt x="20190" y="19841"/>
                </a:cubicBezTo>
                <a:cubicBezTo>
                  <a:pt x="20104" y="19565"/>
                  <a:pt x="19870" y="19342"/>
                  <a:pt x="19668" y="19342"/>
                </a:cubicBezTo>
                <a:close/>
                <a:moveTo>
                  <a:pt x="20568" y="19342"/>
                </a:moveTo>
                <a:cubicBezTo>
                  <a:pt x="20366" y="19342"/>
                  <a:pt x="20273" y="19565"/>
                  <a:pt x="20360" y="19841"/>
                </a:cubicBezTo>
                <a:cubicBezTo>
                  <a:pt x="20447" y="20118"/>
                  <a:pt x="20684" y="20344"/>
                  <a:pt x="20888" y="20344"/>
                </a:cubicBezTo>
                <a:cubicBezTo>
                  <a:pt x="21093" y="20344"/>
                  <a:pt x="21185" y="20118"/>
                  <a:pt x="21095" y="19841"/>
                </a:cubicBezTo>
                <a:cubicBezTo>
                  <a:pt x="21005" y="19565"/>
                  <a:pt x="20770" y="19342"/>
                  <a:pt x="20568" y="19342"/>
                </a:cubicBezTo>
                <a:close/>
                <a:moveTo>
                  <a:pt x="13691" y="20566"/>
                </a:moveTo>
                <a:cubicBezTo>
                  <a:pt x="13486" y="20566"/>
                  <a:pt x="13372" y="20796"/>
                  <a:pt x="13436" y="21080"/>
                </a:cubicBezTo>
                <a:cubicBezTo>
                  <a:pt x="13501" y="21366"/>
                  <a:pt x="13723" y="21600"/>
                  <a:pt x="13929" y="21600"/>
                </a:cubicBezTo>
                <a:cubicBezTo>
                  <a:pt x="14137" y="21600"/>
                  <a:pt x="14250" y="21366"/>
                  <a:pt x="14182" y="21080"/>
                </a:cubicBezTo>
                <a:cubicBezTo>
                  <a:pt x="14115" y="20796"/>
                  <a:pt x="13896" y="20566"/>
                  <a:pt x="13691" y="20566"/>
                </a:cubicBezTo>
                <a:close/>
                <a:moveTo>
                  <a:pt x="14590" y="20566"/>
                </a:moveTo>
                <a:cubicBezTo>
                  <a:pt x="14385" y="20566"/>
                  <a:pt x="14274" y="20796"/>
                  <a:pt x="14341" y="21080"/>
                </a:cubicBezTo>
                <a:cubicBezTo>
                  <a:pt x="14410" y="21366"/>
                  <a:pt x="14633" y="21600"/>
                  <a:pt x="14840" y="21600"/>
                </a:cubicBezTo>
                <a:cubicBezTo>
                  <a:pt x="15048" y="21600"/>
                  <a:pt x="15158" y="21366"/>
                  <a:pt x="15088" y="21080"/>
                </a:cubicBezTo>
                <a:cubicBezTo>
                  <a:pt x="15018" y="20796"/>
                  <a:pt x="14795" y="20566"/>
                  <a:pt x="14590" y="20566"/>
                </a:cubicBezTo>
                <a:close/>
                <a:moveTo>
                  <a:pt x="15501" y="20566"/>
                </a:moveTo>
                <a:cubicBezTo>
                  <a:pt x="15296" y="20566"/>
                  <a:pt x="15188" y="20796"/>
                  <a:pt x="15258" y="21080"/>
                </a:cubicBezTo>
                <a:cubicBezTo>
                  <a:pt x="15329" y="21366"/>
                  <a:pt x="15555" y="21600"/>
                  <a:pt x="15763" y="21600"/>
                </a:cubicBezTo>
                <a:cubicBezTo>
                  <a:pt x="15970" y="21600"/>
                  <a:pt x="16078" y="21366"/>
                  <a:pt x="16005" y="21080"/>
                </a:cubicBezTo>
                <a:cubicBezTo>
                  <a:pt x="15931" y="20796"/>
                  <a:pt x="15706" y="20566"/>
                  <a:pt x="15501" y="20566"/>
                </a:cubicBezTo>
                <a:close/>
                <a:moveTo>
                  <a:pt x="17324" y="20566"/>
                </a:moveTo>
                <a:cubicBezTo>
                  <a:pt x="17119" y="20566"/>
                  <a:pt x="17015" y="20796"/>
                  <a:pt x="17092" y="21080"/>
                </a:cubicBezTo>
                <a:cubicBezTo>
                  <a:pt x="17169" y="21366"/>
                  <a:pt x="17401" y="21600"/>
                  <a:pt x="17608" y="21600"/>
                </a:cubicBezTo>
                <a:cubicBezTo>
                  <a:pt x="17816" y="21600"/>
                  <a:pt x="17919" y="21366"/>
                  <a:pt x="17838" y="21080"/>
                </a:cubicBezTo>
                <a:cubicBezTo>
                  <a:pt x="17759" y="20796"/>
                  <a:pt x="17528" y="20566"/>
                  <a:pt x="17324" y="20566"/>
                </a:cubicBezTo>
                <a:close/>
                <a:moveTo>
                  <a:pt x="19146" y="20566"/>
                </a:moveTo>
                <a:cubicBezTo>
                  <a:pt x="18940" y="20566"/>
                  <a:pt x="18843" y="20796"/>
                  <a:pt x="18926" y="21080"/>
                </a:cubicBezTo>
                <a:cubicBezTo>
                  <a:pt x="19010" y="21366"/>
                  <a:pt x="19245" y="21600"/>
                  <a:pt x="19453" y="21600"/>
                </a:cubicBezTo>
                <a:cubicBezTo>
                  <a:pt x="19661" y="21600"/>
                  <a:pt x="19758" y="21366"/>
                  <a:pt x="19672" y="21080"/>
                </a:cubicBezTo>
                <a:cubicBezTo>
                  <a:pt x="19586" y="20796"/>
                  <a:pt x="19351" y="20566"/>
                  <a:pt x="19146" y="20566"/>
                </a:cubicBezTo>
                <a:close/>
                <a:moveTo>
                  <a:pt x="20045" y="20566"/>
                </a:moveTo>
                <a:cubicBezTo>
                  <a:pt x="19841" y="20566"/>
                  <a:pt x="19745" y="20796"/>
                  <a:pt x="19831" y="21080"/>
                </a:cubicBezTo>
                <a:cubicBezTo>
                  <a:pt x="19918" y="21366"/>
                  <a:pt x="20157" y="21600"/>
                  <a:pt x="20364" y="21600"/>
                </a:cubicBezTo>
                <a:cubicBezTo>
                  <a:pt x="20572" y="21600"/>
                  <a:pt x="20668" y="21366"/>
                  <a:pt x="20578" y="21080"/>
                </a:cubicBezTo>
                <a:cubicBezTo>
                  <a:pt x="20489" y="20796"/>
                  <a:pt x="20251" y="20566"/>
                  <a:pt x="20045" y="20566"/>
                </a:cubicBezTo>
                <a:close/>
                <a:moveTo>
                  <a:pt x="20957" y="20566"/>
                </a:moveTo>
                <a:cubicBezTo>
                  <a:pt x="20752" y="20566"/>
                  <a:pt x="20659" y="20796"/>
                  <a:pt x="20748" y="21080"/>
                </a:cubicBezTo>
                <a:cubicBezTo>
                  <a:pt x="20839" y="21366"/>
                  <a:pt x="21080" y="21600"/>
                  <a:pt x="21288" y="21600"/>
                </a:cubicBezTo>
                <a:cubicBezTo>
                  <a:pt x="21495" y="21600"/>
                  <a:pt x="21587" y="21366"/>
                  <a:pt x="21494" y="21080"/>
                </a:cubicBezTo>
                <a:cubicBezTo>
                  <a:pt x="21402" y="20796"/>
                  <a:pt x="21162" y="20566"/>
                  <a:pt x="20957" y="20566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867" dirty="0"/>
          </a:p>
        </p:txBody>
      </p:sp>
      <p:sp>
        <p:nvSpPr>
          <p:cNvPr id="6" name="Google Shape;60;p14">
            <a:extLst>
              <a:ext uri="{FF2B5EF4-FFF2-40B4-BE49-F238E27FC236}">
                <a16:creationId xmlns:a16="http://schemas.microsoft.com/office/drawing/2014/main" id="{974DA132-A156-4EA7-ACB6-3A9702EF64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GB" dirty="0"/>
              <a:t>About me</a:t>
            </a:r>
            <a:endParaRPr dirty="0"/>
          </a:p>
        </p:txBody>
      </p:sp>
      <p:pic>
        <p:nvPicPr>
          <p:cNvPr id="7" name="Picture 6" descr="A toy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9A867FC-5CE7-4BB0-97DB-E4ABC24A3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61" y="1502229"/>
            <a:ext cx="2728800" cy="2042273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D5A4D800-DA10-46F2-A63F-8580D3766C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329" y="3813779"/>
            <a:ext cx="2366048" cy="2042273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3CF2F094-E611-4EA8-8BED-6945A75399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4" y="1131909"/>
            <a:ext cx="2272360" cy="227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671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50DFB-141C-4634-97AC-D100661D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size</a:t>
            </a:r>
          </a:p>
        </p:txBody>
      </p:sp>
      <p:pic>
        <p:nvPicPr>
          <p:cNvPr id="6" name="Picture 5" descr="Graphical user interface, chart, histogram&#10;&#10;Description automatically generated">
            <a:extLst>
              <a:ext uri="{FF2B5EF4-FFF2-40B4-BE49-F238E27FC236}">
                <a16:creationId xmlns:a16="http://schemas.microsoft.com/office/drawing/2014/main" id="{5201FC36-5F24-425E-B172-3A0A595C0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6142"/>
            <a:ext cx="12192000" cy="4248492"/>
          </a:xfrm>
          <a:prstGeom prst="rect">
            <a:avLst/>
          </a:prstGeom>
        </p:spPr>
      </p:pic>
      <p:pic>
        <p:nvPicPr>
          <p:cNvPr id="5" name="Graphic 4" descr="Badge 3 with solid fill">
            <a:extLst>
              <a:ext uri="{FF2B5EF4-FFF2-40B4-BE49-F238E27FC236}">
                <a16:creationId xmlns:a16="http://schemas.microsoft.com/office/drawing/2014/main" id="{E4C7EC1F-E4B2-4953-AB6F-D25716B67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192" y="5917668"/>
            <a:ext cx="914400" cy="914400"/>
          </a:xfrm>
          <a:prstGeom prst="rect">
            <a:avLst/>
          </a:prstGeom>
        </p:spPr>
      </p:pic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79DA2241-BD1D-4516-843A-EC02A30C83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6592" y="59176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577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GB" dirty="0"/>
              <a:t>Effectiveness of genetic score</a:t>
            </a:r>
          </a:p>
        </p:txBody>
      </p:sp>
      <p:pic>
        <p:nvPicPr>
          <p:cNvPr id="3" name="Graphic 2" descr="Badge 1 with solid fill">
            <a:extLst>
              <a:ext uri="{FF2B5EF4-FFF2-40B4-BE49-F238E27FC236}">
                <a16:creationId xmlns:a16="http://schemas.microsoft.com/office/drawing/2014/main" id="{D5B5D09C-7372-443F-AABE-556A39594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1271" y="2144486"/>
            <a:ext cx="914400" cy="914400"/>
          </a:xfrm>
          <a:prstGeom prst="rect">
            <a:avLst/>
          </a:prstGeom>
        </p:spPr>
      </p:pic>
      <p:pic>
        <p:nvPicPr>
          <p:cNvPr id="6" name="Graphic 5" descr="Badge with solid fill">
            <a:extLst>
              <a:ext uri="{FF2B5EF4-FFF2-40B4-BE49-F238E27FC236}">
                <a16:creationId xmlns:a16="http://schemas.microsoft.com/office/drawing/2014/main" id="{CED654B0-C6CE-45D8-85B5-48BAD3E5C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20657" y="2144486"/>
            <a:ext cx="914400" cy="914400"/>
          </a:xfrm>
          <a:prstGeom prst="rect">
            <a:avLst/>
          </a:prstGeom>
        </p:spPr>
      </p:pic>
      <p:pic>
        <p:nvPicPr>
          <p:cNvPr id="8" name="Graphic 7" descr="Badge 3 with solid fill">
            <a:extLst>
              <a:ext uri="{FF2B5EF4-FFF2-40B4-BE49-F238E27FC236}">
                <a16:creationId xmlns:a16="http://schemas.microsoft.com/office/drawing/2014/main" id="{C8881EBD-D2F8-47AC-924F-219FD5E59A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882742" y="2144486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33E23B-AA26-48D4-BE0D-9B720A976062}"/>
              </a:ext>
            </a:extLst>
          </p:cNvPr>
          <p:cNvSpPr txBox="1"/>
          <p:nvPr/>
        </p:nvSpPr>
        <p:spPr>
          <a:xfrm>
            <a:off x="4459155" y="3693473"/>
            <a:ext cx="32736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Evaluation of effectiveness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259FDF-A581-4A5C-B056-4A20A3D00605}"/>
              </a:ext>
            </a:extLst>
          </p:cNvPr>
          <p:cNvSpPr txBox="1"/>
          <p:nvPr/>
        </p:nvSpPr>
        <p:spPr>
          <a:xfrm>
            <a:off x="7829361" y="3693473"/>
            <a:ext cx="35074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Combination with clinical data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C7690F-2AC5-4CE4-B989-10A6828574E9}"/>
              </a:ext>
            </a:extLst>
          </p:cNvPr>
          <p:cNvSpPr/>
          <p:nvPr/>
        </p:nvSpPr>
        <p:spPr>
          <a:xfrm>
            <a:off x="1301364" y="3693473"/>
            <a:ext cx="3061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Determining factors</a:t>
            </a:r>
            <a:endParaRPr lang="es-ES" sz="20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9" name="Graphic 8" descr="Badge 3 with solid fill">
            <a:extLst>
              <a:ext uri="{FF2B5EF4-FFF2-40B4-BE49-F238E27FC236}">
                <a16:creationId xmlns:a16="http://schemas.microsoft.com/office/drawing/2014/main" id="{90E4B878-A859-4082-8941-02C2CB1F75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2192" y="59176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600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26DEFA-FA36-45C9-AA29-B2B7E8A47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of effectiveness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C2E36159-56CD-430B-8D8E-3B45070D11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54539" y="1825625"/>
            <a:ext cx="4948921" cy="4351338"/>
          </a:xfrm>
          <a:prstGeom prst="rect">
            <a:avLst/>
          </a:prstGeom>
        </p:spPr>
      </p:pic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B8100A58-1837-4855-8251-67B7E2927B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6525755" y="1825625"/>
            <a:ext cx="4474489" cy="4351338"/>
          </a:xfrm>
          <a:prstGeom prst="rect">
            <a:avLst/>
          </a:prstGeom>
        </p:spPr>
      </p:pic>
      <p:pic>
        <p:nvPicPr>
          <p:cNvPr id="9" name="Graphic 8" descr="Badge 3 with solid fill">
            <a:extLst>
              <a:ext uri="{FF2B5EF4-FFF2-40B4-BE49-F238E27FC236}">
                <a16:creationId xmlns:a16="http://schemas.microsoft.com/office/drawing/2014/main" id="{21214D95-BC38-4E82-AF11-C566DF3A61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192" y="5917668"/>
            <a:ext cx="914400" cy="914400"/>
          </a:xfrm>
          <a:prstGeom prst="rect">
            <a:avLst/>
          </a:prstGeom>
        </p:spPr>
      </p:pic>
      <p:pic>
        <p:nvPicPr>
          <p:cNvPr id="10" name="Graphic 9" descr="Badge with solid fill">
            <a:extLst>
              <a:ext uri="{FF2B5EF4-FFF2-40B4-BE49-F238E27FC236}">
                <a16:creationId xmlns:a16="http://schemas.microsoft.com/office/drawing/2014/main" id="{FD16820D-F70F-41E5-A31E-0E0F803DA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26592" y="59309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27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26DEFA-FA36-45C9-AA29-B2B7E8A47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of effectiveness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C2E36159-56CD-430B-8D8E-3B45070D11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954539" y="1825625"/>
            <a:ext cx="4948921" cy="4351338"/>
          </a:xfrm>
          <a:prstGeom prst="rect">
            <a:avLst/>
          </a:prstGeom>
        </p:spPr>
      </p:pic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B8100A58-1837-4855-8251-67B7E2927B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5755" y="1825625"/>
            <a:ext cx="4474489" cy="4351338"/>
          </a:xfrm>
          <a:prstGeom prst="rect">
            <a:avLst/>
          </a:prstGeom>
        </p:spPr>
      </p:pic>
      <p:pic>
        <p:nvPicPr>
          <p:cNvPr id="5" name="Graphic 4" descr="Badge 3 with solid fill">
            <a:extLst>
              <a:ext uri="{FF2B5EF4-FFF2-40B4-BE49-F238E27FC236}">
                <a16:creationId xmlns:a16="http://schemas.microsoft.com/office/drawing/2014/main" id="{4F60B274-2649-4E16-8703-AABB32551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192" y="5917668"/>
            <a:ext cx="914400" cy="914400"/>
          </a:xfrm>
          <a:prstGeom prst="rect">
            <a:avLst/>
          </a:prstGeom>
        </p:spPr>
      </p:pic>
      <p:pic>
        <p:nvPicPr>
          <p:cNvPr id="6" name="Graphic 5" descr="Badge with solid fill">
            <a:extLst>
              <a:ext uri="{FF2B5EF4-FFF2-40B4-BE49-F238E27FC236}">
                <a16:creationId xmlns:a16="http://schemas.microsoft.com/office/drawing/2014/main" id="{81B766BE-D8B9-4A13-BDDF-6DC4C62D5C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26592" y="59309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937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26DEFA-FA36-45C9-AA29-B2B7E8A47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of effectiveness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E36159-56CD-430B-8D8E-3B45070D11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259" y="1825625"/>
            <a:ext cx="4845481" cy="4351338"/>
          </a:xfrm>
          <a:prstGeom prst="rect">
            <a:avLst/>
          </a:prstGeom>
        </p:spPr>
      </p:pic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B8100A58-1837-4855-8251-67B7E2927B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6525755" y="1825625"/>
            <a:ext cx="4474489" cy="4351338"/>
          </a:xfrm>
          <a:prstGeom prst="rect">
            <a:avLst/>
          </a:prstGeom>
        </p:spPr>
      </p:pic>
      <p:pic>
        <p:nvPicPr>
          <p:cNvPr id="6" name="Graphic 5" descr="Badge 3 with solid fill">
            <a:extLst>
              <a:ext uri="{FF2B5EF4-FFF2-40B4-BE49-F238E27FC236}">
                <a16:creationId xmlns:a16="http://schemas.microsoft.com/office/drawing/2014/main" id="{92AAA10A-EE74-4200-8647-14AE8504D4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192" y="5917668"/>
            <a:ext cx="914400" cy="914400"/>
          </a:xfrm>
          <a:prstGeom prst="rect">
            <a:avLst/>
          </a:prstGeom>
        </p:spPr>
      </p:pic>
      <p:pic>
        <p:nvPicPr>
          <p:cNvPr id="9" name="Graphic 8" descr="Badge with solid fill">
            <a:extLst>
              <a:ext uri="{FF2B5EF4-FFF2-40B4-BE49-F238E27FC236}">
                <a16:creationId xmlns:a16="http://schemas.microsoft.com/office/drawing/2014/main" id="{62E621FD-E2B1-4559-B263-961430CBE8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26592" y="59309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680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GB" dirty="0"/>
              <a:t>Effectiveness of genetic score</a:t>
            </a:r>
          </a:p>
        </p:txBody>
      </p:sp>
      <p:pic>
        <p:nvPicPr>
          <p:cNvPr id="3" name="Graphic 2" descr="Badge 1 with solid fill">
            <a:extLst>
              <a:ext uri="{FF2B5EF4-FFF2-40B4-BE49-F238E27FC236}">
                <a16:creationId xmlns:a16="http://schemas.microsoft.com/office/drawing/2014/main" id="{D5B5D09C-7372-443F-AABE-556A39594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1271" y="2144486"/>
            <a:ext cx="914400" cy="914400"/>
          </a:xfrm>
          <a:prstGeom prst="rect">
            <a:avLst/>
          </a:prstGeom>
        </p:spPr>
      </p:pic>
      <p:pic>
        <p:nvPicPr>
          <p:cNvPr id="6" name="Graphic 5" descr="Badge with solid fill">
            <a:extLst>
              <a:ext uri="{FF2B5EF4-FFF2-40B4-BE49-F238E27FC236}">
                <a16:creationId xmlns:a16="http://schemas.microsoft.com/office/drawing/2014/main" id="{CED654B0-C6CE-45D8-85B5-48BAD3E5C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20657" y="2144486"/>
            <a:ext cx="914400" cy="914400"/>
          </a:xfrm>
          <a:prstGeom prst="rect">
            <a:avLst/>
          </a:prstGeom>
        </p:spPr>
      </p:pic>
      <p:pic>
        <p:nvPicPr>
          <p:cNvPr id="8" name="Graphic 7" descr="Badge 3 with solid fill">
            <a:extLst>
              <a:ext uri="{FF2B5EF4-FFF2-40B4-BE49-F238E27FC236}">
                <a16:creationId xmlns:a16="http://schemas.microsoft.com/office/drawing/2014/main" id="{C8881EBD-D2F8-47AC-924F-219FD5E59A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882742" y="2144486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33E23B-AA26-48D4-BE0D-9B720A976062}"/>
              </a:ext>
            </a:extLst>
          </p:cNvPr>
          <p:cNvSpPr txBox="1"/>
          <p:nvPr/>
        </p:nvSpPr>
        <p:spPr>
          <a:xfrm>
            <a:off x="4459155" y="3693473"/>
            <a:ext cx="32736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Evaluation of effectiveness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259FDF-A581-4A5C-B056-4A20A3D00605}"/>
              </a:ext>
            </a:extLst>
          </p:cNvPr>
          <p:cNvSpPr txBox="1"/>
          <p:nvPr/>
        </p:nvSpPr>
        <p:spPr>
          <a:xfrm>
            <a:off x="7829361" y="3693473"/>
            <a:ext cx="35074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Combination with clinical data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C7690F-2AC5-4CE4-B989-10A6828574E9}"/>
              </a:ext>
            </a:extLst>
          </p:cNvPr>
          <p:cNvSpPr/>
          <p:nvPr/>
        </p:nvSpPr>
        <p:spPr>
          <a:xfrm>
            <a:off x="1301364" y="3693473"/>
            <a:ext cx="3061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Determining factors</a:t>
            </a:r>
            <a:endParaRPr lang="es-ES" sz="20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9" name="Graphic 8" descr="Badge 3 with solid fill">
            <a:extLst>
              <a:ext uri="{FF2B5EF4-FFF2-40B4-BE49-F238E27FC236}">
                <a16:creationId xmlns:a16="http://schemas.microsoft.com/office/drawing/2014/main" id="{90E4B878-A859-4082-8941-02C2CB1F75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2192" y="59176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84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GB" dirty="0"/>
              <a:t>Combination with clinical data</a:t>
            </a:r>
            <a:br>
              <a:rPr lang="en-GB" dirty="0"/>
            </a:br>
            <a:endParaRPr lang="en-GB" dirty="0"/>
          </a:p>
        </p:txBody>
      </p:sp>
      <p:pic>
        <p:nvPicPr>
          <p:cNvPr id="10" name="Grafik 78" descr="Bullseye">
            <a:extLst>
              <a:ext uri="{FF2B5EF4-FFF2-40B4-BE49-F238E27FC236}">
                <a16:creationId xmlns:a16="http://schemas.microsoft.com/office/drawing/2014/main" id="{35FCBDDB-5AAA-4558-85AF-0DA909508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7096" y="2532912"/>
            <a:ext cx="896088" cy="8960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ADB3D4-B111-4719-B435-510792CC026A}"/>
              </a:ext>
            </a:extLst>
          </p:cNvPr>
          <p:cNvSpPr txBox="1"/>
          <p:nvPr/>
        </p:nvSpPr>
        <p:spPr>
          <a:xfrm>
            <a:off x="2184105" y="38142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>
              <a:buSzPts val="1800"/>
            </a:pPr>
            <a:r>
              <a:rPr lang="en-GB" sz="2400" dirty="0"/>
              <a:t>What</a:t>
            </a:r>
          </a:p>
        </p:txBody>
      </p:sp>
      <p:pic>
        <p:nvPicPr>
          <p:cNvPr id="14" name="Graphic 13" descr="Workflow outline">
            <a:extLst>
              <a:ext uri="{FF2B5EF4-FFF2-40B4-BE49-F238E27FC236}">
                <a16:creationId xmlns:a16="http://schemas.microsoft.com/office/drawing/2014/main" id="{2E79E7CE-76DD-4E6E-9135-C38C20B01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5116" y="2371356"/>
            <a:ext cx="1219200" cy="1219200"/>
          </a:xfrm>
          <a:prstGeom prst="rect">
            <a:avLst/>
          </a:prstGeom>
        </p:spPr>
      </p:pic>
      <p:pic>
        <p:nvPicPr>
          <p:cNvPr id="15" name="Graphic 14" descr="Tally outline">
            <a:extLst>
              <a:ext uri="{FF2B5EF4-FFF2-40B4-BE49-F238E27FC236}">
                <a16:creationId xmlns:a16="http://schemas.microsoft.com/office/drawing/2014/main" id="{1274D748-134E-434E-AA30-074177D44E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87349" y="2324595"/>
            <a:ext cx="1219200" cy="1219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549D7B4-01EC-49F8-9F81-644B132C4BCF}"/>
              </a:ext>
            </a:extLst>
          </p:cNvPr>
          <p:cNvSpPr txBox="1"/>
          <p:nvPr/>
        </p:nvSpPr>
        <p:spPr>
          <a:xfrm>
            <a:off x="5557281" y="386099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>
              <a:buSzPts val="1800"/>
            </a:pPr>
            <a:r>
              <a:rPr lang="en-GB" sz="2400" dirty="0"/>
              <a:t>How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D7D18-FCD8-4BBF-BA3D-E7E768F2378D}"/>
              </a:ext>
            </a:extLst>
          </p:cNvPr>
          <p:cNvSpPr txBox="1"/>
          <p:nvPr/>
        </p:nvSpPr>
        <p:spPr>
          <a:xfrm>
            <a:off x="8588875" y="381423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>
              <a:buSzPts val="1800"/>
            </a:pPr>
            <a:r>
              <a:rPr lang="en-GB" sz="2400" dirty="0"/>
              <a:t>How much</a:t>
            </a:r>
          </a:p>
        </p:txBody>
      </p:sp>
      <p:pic>
        <p:nvPicPr>
          <p:cNvPr id="19" name="Graphic 18" descr="Badge 3 with solid fill">
            <a:extLst>
              <a:ext uri="{FF2B5EF4-FFF2-40B4-BE49-F238E27FC236}">
                <a16:creationId xmlns:a16="http://schemas.microsoft.com/office/drawing/2014/main" id="{5A7EF240-A9BB-4AF3-8301-FC2A8E6A22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2192" y="5917668"/>
            <a:ext cx="914400" cy="914400"/>
          </a:xfrm>
          <a:prstGeom prst="rect">
            <a:avLst/>
          </a:prstGeom>
        </p:spPr>
      </p:pic>
      <p:pic>
        <p:nvPicPr>
          <p:cNvPr id="20" name="Graphic 19" descr="Badge 3 with solid fill">
            <a:extLst>
              <a:ext uri="{FF2B5EF4-FFF2-40B4-BE49-F238E27FC236}">
                <a16:creationId xmlns:a16="http://schemas.microsoft.com/office/drawing/2014/main" id="{E96B2ED3-D90D-45FD-9725-8AF2336198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26592" y="59176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09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Badge 3 with solid fill">
            <a:extLst>
              <a:ext uri="{FF2B5EF4-FFF2-40B4-BE49-F238E27FC236}">
                <a16:creationId xmlns:a16="http://schemas.microsoft.com/office/drawing/2014/main" id="{B668B2DF-A5EB-4763-896C-D5BD11F0B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192" y="5917668"/>
            <a:ext cx="914400" cy="914400"/>
          </a:xfrm>
          <a:prstGeom prst="rect">
            <a:avLst/>
          </a:prstGeom>
        </p:spPr>
      </p:pic>
      <p:pic>
        <p:nvPicPr>
          <p:cNvPr id="5" name="Graphic 4" descr="Badge 3 with solid fill">
            <a:extLst>
              <a:ext uri="{FF2B5EF4-FFF2-40B4-BE49-F238E27FC236}">
                <a16:creationId xmlns:a16="http://schemas.microsoft.com/office/drawing/2014/main" id="{2E6ADA84-A636-45BC-9849-050923F82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6592" y="5917668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EB522-F188-471F-A667-D11D42B82718}"/>
              </a:ext>
            </a:extLst>
          </p:cNvPr>
          <p:cNvSpPr txBox="1"/>
          <p:nvPr/>
        </p:nvSpPr>
        <p:spPr>
          <a:xfrm>
            <a:off x="1840992" y="292657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>
              <a:buSzPts val="1800"/>
            </a:pPr>
            <a:r>
              <a:rPr lang="en-GB" sz="2400" dirty="0"/>
              <a:t>Predictive power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6F42C-B565-4671-BE99-F02EAD903734}"/>
              </a:ext>
            </a:extLst>
          </p:cNvPr>
          <p:cNvSpPr txBox="1"/>
          <p:nvPr/>
        </p:nvSpPr>
        <p:spPr>
          <a:xfrm>
            <a:off x="4911208" y="292657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>
              <a:buSzPts val="1800"/>
            </a:pPr>
            <a:r>
              <a:rPr lang="en-GB" sz="2400" dirty="0"/>
              <a:t>Disease prevention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1B6015-D966-4FAB-BF4E-58F509F59EC9}"/>
              </a:ext>
            </a:extLst>
          </p:cNvPr>
          <p:cNvSpPr txBox="1"/>
          <p:nvPr/>
        </p:nvSpPr>
        <p:spPr>
          <a:xfrm>
            <a:off x="8238608" y="291096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>
              <a:buSzPts val="1800"/>
            </a:pPr>
            <a:r>
              <a:rPr lang="en-GB" sz="2400" dirty="0"/>
              <a:t>Disease classification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620DD6-FAE1-4795-8EAD-E8128EF666A7}"/>
              </a:ext>
            </a:extLst>
          </p:cNvPr>
          <p:cNvSpPr txBox="1"/>
          <p:nvPr/>
        </p:nvSpPr>
        <p:spPr>
          <a:xfrm>
            <a:off x="1383792" y="490591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>
              <a:buSzPts val="1800"/>
            </a:pPr>
            <a:r>
              <a:rPr lang="en-GB" sz="2400" dirty="0"/>
              <a:t>Understand pathogenesis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D380A7-8036-4C1A-98ED-3376C19AC8DF}"/>
              </a:ext>
            </a:extLst>
          </p:cNvPr>
          <p:cNvSpPr txBox="1"/>
          <p:nvPr/>
        </p:nvSpPr>
        <p:spPr>
          <a:xfrm>
            <a:off x="4982092" y="490591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>
              <a:buSzPts val="1800"/>
            </a:pPr>
            <a:r>
              <a:rPr lang="en-GB" sz="2400" dirty="0"/>
              <a:t>Therapeutic targets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2568F5-A1EB-4122-B513-58024A6DDB81}"/>
              </a:ext>
            </a:extLst>
          </p:cNvPr>
          <p:cNvSpPr txBox="1"/>
          <p:nvPr/>
        </p:nvSpPr>
        <p:spPr>
          <a:xfrm>
            <a:off x="8238608" y="489031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>
              <a:buSzPts val="1800"/>
            </a:pPr>
            <a:r>
              <a:rPr lang="en-GB" sz="2400" dirty="0"/>
              <a:t>…</a:t>
            </a:r>
          </a:p>
        </p:txBody>
      </p:sp>
      <p:sp>
        <p:nvSpPr>
          <p:cNvPr id="17" name="Google Shape;60;p14">
            <a:extLst>
              <a:ext uri="{FF2B5EF4-FFF2-40B4-BE49-F238E27FC236}">
                <a16:creationId xmlns:a16="http://schemas.microsoft.com/office/drawing/2014/main" id="{52D3A77B-8E5A-40D9-B640-5F4E75C43D1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75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29315402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Badge 3 with solid fill">
            <a:extLst>
              <a:ext uri="{FF2B5EF4-FFF2-40B4-BE49-F238E27FC236}">
                <a16:creationId xmlns:a16="http://schemas.microsoft.com/office/drawing/2014/main" id="{B668B2DF-A5EB-4763-896C-D5BD11F0B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192" y="5917668"/>
            <a:ext cx="914400" cy="914400"/>
          </a:xfrm>
          <a:prstGeom prst="rect">
            <a:avLst/>
          </a:prstGeom>
        </p:spPr>
      </p:pic>
      <p:pic>
        <p:nvPicPr>
          <p:cNvPr id="5" name="Graphic 4" descr="Badge 3 with solid fill">
            <a:extLst>
              <a:ext uri="{FF2B5EF4-FFF2-40B4-BE49-F238E27FC236}">
                <a16:creationId xmlns:a16="http://schemas.microsoft.com/office/drawing/2014/main" id="{2E6ADA84-A636-45BC-9849-050923F82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6592" y="5917668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EB522-F188-471F-A667-D11D42B82718}"/>
              </a:ext>
            </a:extLst>
          </p:cNvPr>
          <p:cNvSpPr txBox="1"/>
          <p:nvPr/>
        </p:nvSpPr>
        <p:spPr>
          <a:xfrm>
            <a:off x="1840992" y="292657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>
              <a:buSzPts val="1800"/>
            </a:pPr>
            <a:r>
              <a:rPr lang="en-GB" sz="2400" dirty="0"/>
              <a:t>Study 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6F42C-B565-4671-BE99-F02EAD903734}"/>
              </a:ext>
            </a:extLst>
          </p:cNvPr>
          <p:cNvSpPr txBox="1"/>
          <p:nvPr/>
        </p:nvSpPr>
        <p:spPr>
          <a:xfrm>
            <a:off x="4911208" y="292657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>
              <a:buSzPts val="1800"/>
            </a:pPr>
            <a:r>
              <a:rPr lang="en-GB" sz="2400" dirty="0"/>
              <a:t>Implementation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1B6015-D966-4FAB-BF4E-58F509F59EC9}"/>
              </a:ext>
            </a:extLst>
          </p:cNvPr>
          <p:cNvSpPr txBox="1"/>
          <p:nvPr/>
        </p:nvSpPr>
        <p:spPr>
          <a:xfrm>
            <a:off x="8238608" y="291096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>
              <a:buSzPts val="1800"/>
            </a:pPr>
            <a:r>
              <a:rPr lang="en-GB" sz="2400" dirty="0"/>
              <a:t>Technical </a:t>
            </a:r>
          </a:p>
        </p:txBody>
      </p:sp>
      <p:sp>
        <p:nvSpPr>
          <p:cNvPr id="17" name="Google Shape;60;p14">
            <a:extLst>
              <a:ext uri="{FF2B5EF4-FFF2-40B4-BE49-F238E27FC236}">
                <a16:creationId xmlns:a16="http://schemas.microsoft.com/office/drawing/2014/main" id="{52D3A77B-8E5A-40D9-B640-5F4E75C43D1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75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How</a:t>
            </a:r>
          </a:p>
        </p:txBody>
      </p:sp>
      <p:pic>
        <p:nvPicPr>
          <p:cNvPr id="3" name="Graphic 2" descr="Universal access outline">
            <a:extLst>
              <a:ext uri="{FF2B5EF4-FFF2-40B4-BE49-F238E27FC236}">
                <a16:creationId xmlns:a16="http://schemas.microsoft.com/office/drawing/2014/main" id="{28E383BB-02F8-45CC-99F4-67094DFC9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73300" y="1554971"/>
            <a:ext cx="1371600" cy="1371600"/>
          </a:xfrm>
          <a:prstGeom prst="rect">
            <a:avLst/>
          </a:prstGeom>
        </p:spPr>
      </p:pic>
      <p:pic>
        <p:nvPicPr>
          <p:cNvPr id="14" name="Graphic 13" descr="Workflow outline">
            <a:extLst>
              <a:ext uri="{FF2B5EF4-FFF2-40B4-BE49-F238E27FC236}">
                <a16:creationId xmlns:a16="http://schemas.microsoft.com/office/drawing/2014/main" id="{E326D447-D252-4192-AA2D-CD4A2A6047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86400" y="1722732"/>
            <a:ext cx="1219200" cy="1219200"/>
          </a:xfrm>
          <a:prstGeom prst="rect">
            <a:avLst/>
          </a:prstGeom>
        </p:spPr>
      </p:pic>
      <p:pic>
        <p:nvPicPr>
          <p:cNvPr id="8" name="Graphic 7" descr="Blueprint outline">
            <a:extLst>
              <a:ext uri="{FF2B5EF4-FFF2-40B4-BE49-F238E27FC236}">
                <a16:creationId xmlns:a16="http://schemas.microsoft.com/office/drawing/2014/main" id="{29617B4F-BD99-46D2-9912-523BF42622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69300" y="1554971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72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Badge 3 with solid fill">
            <a:extLst>
              <a:ext uri="{FF2B5EF4-FFF2-40B4-BE49-F238E27FC236}">
                <a16:creationId xmlns:a16="http://schemas.microsoft.com/office/drawing/2014/main" id="{B668B2DF-A5EB-4763-896C-D5BD11F0B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192" y="5917668"/>
            <a:ext cx="914400" cy="914400"/>
          </a:xfrm>
          <a:prstGeom prst="rect">
            <a:avLst/>
          </a:prstGeom>
        </p:spPr>
      </p:pic>
      <p:pic>
        <p:nvPicPr>
          <p:cNvPr id="5" name="Graphic 4" descr="Badge 3 with solid fill">
            <a:extLst>
              <a:ext uri="{FF2B5EF4-FFF2-40B4-BE49-F238E27FC236}">
                <a16:creationId xmlns:a16="http://schemas.microsoft.com/office/drawing/2014/main" id="{2E6ADA84-A636-45BC-9849-050923F82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6592" y="5917668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EB522-F188-471F-A667-D11D42B82718}"/>
              </a:ext>
            </a:extLst>
          </p:cNvPr>
          <p:cNvSpPr txBox="1"/>
          <p:nvPr/>
        </p:nvSpPr>
        <p:spPr>
          <a:xfrm>
            <a:off x="1840992" y="152957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>
              <a:buSzPts val="1800"/>
            </a:pPr>
            <a:r>
              <a:rPr lang="en-GB" sz="2400" dirty="0"/>
              <a:t>Polygenic score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6F42C-B565-4671-BE99-F02EAD903734}"/>
              </a:ext>
            </a:extLst>
          </p:cNvPr>
          <p:cNvSpPr txBox="1"/>
          <p:nvPr/>
        </p:nvSpPr>
        <p:spPr>
          <a:xfrm>
            <a:off x="4911208" y="152957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>
              <a:buSzPts val="1800"/>
            </a:pPr>
            <a:r>
              <a:rPr lang="en-GB" sz="2400" dirty="0"/>
              <a:t>Variant data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1B6015-D966-4FAB-BF4E-58F509F59EC9}"/>
              </a:ext>
            </a:extLst>
          </p:cNvPr>
          <p:cNvSpPr txBox="1"/>
          <p:nvPr/>
        </p:nvSpPr>
        <p:spPr>
          <a:xfrm>
            <a:off x="7986989" y="152957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>
              <a:buSzPts val="1800"/>
            </a:pPr>
            <a:r>
              <a:rPr lang="en-GB" sz="2400" dirty="0"/>
              <a:t>Sequencing data  </a:t>
            </a:r>
          </a:p>
        </p:txBody>
      </p:sp>
      <p:sp>
        <p:nvSpPr>
          <p:cNvPr id="17" name="Google Shape;60;p14">
            <a:extLst>
              <a:ext uri="{FF2B5EF4-FFF2-40B4-BE49-F238E27FC236}">
                <a16:creationId xmlns:a16="http://schemas.microsoft.com/office/drawing/2014/main" id="{52D3A77B-8E5A-40D9-B640-5F4E75C43D1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75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 dirty="0"/>
              <a:t>How much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D644019-08D3-4CC1-9FEA-17338D51CC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04"/>
          <a:stretch/>
        </p:blipFill>
        <p:spPr>
          <a:xfrm>
            <a:off x="4787899" y="2072766"/>
            <a:ext cx="2616201" cy="2562225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68CC7E6B-D072-447D-96FC-DF3BE3A43D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0" r="32764"/>
          <a:stretch/>
        </p:blipFill>
        <p:spPr>
          <a:xfrm>
            <a:off x="1700775" y="2072765"/>
            <a:ext cx="2616201" cy="25622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EE329F-EF4F-4B83-B7C4-167659F9CEE9}"/>
              </a:ext>
            </a:extLst>
          </p:cNvPr>
          <p:cNvSpPr/>
          <p:nvPr/>
        </p:nvSpPr>
        <p:spPr>
          <a:xfrm>
            <a:off x="7747665" y="3813367"/>
            <a:ext cx="1440000" cy="7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sequencing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84B29D-5EF1-4C02-B613-BAFB600E0D7B}"/>
              </a:ext>
            </a:extLst>
          </p:cNvPr>
          <p:cNvSpPr/>
          <p:nvPr/>
        </p:nvSpPr>
        <p:spPr>
          <a:xfrm>
            <a:off x="10287208" y="3800668"/>
            <a:ext cx="1440000" cy="7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imaging</a:t>
            </a:r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A6080DCE-93F6-4539-B59A-7FEE4FD7EB8B}"/>
              </a:ext>
            </a:extLst>
          </p:cNvPr>
          <p:cNvSpPr/>
          <p:nvPr/>
        </p:nvSpPr>
        <p:spPr>
          <a:xfrm>
            <a:off x="9473527" y="3822168"/>
            <a:ext cx="527819" cy="6985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FBEAED87-2DBB-410C-B659-38E4C8BF4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5224" y="5148436"/>
            <a:ext cx="2776152" cy="1482883"/>
          </a:xfrm>
          <a:prstGeom prst="rect">
            <a:avLst/>
          </a:prstGeom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7479D420-A90D-47AC-AE87-4C0A1C04B861}"/>
              </a:ext>
            </a:extLst>
          </p:cNvPr>
          <p:cNvSpPr/>
          <p:nvPr/>
        </p:nvSpPr>
        <p:spPr>
          <a:xfrm>
            <a:off x="8489256" y="3339003"/>
            <a:ext cx="1255635" cy="4616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B3F74649-2666-4EF1-9FBC-144D97E99678}"/>
              </a:ext>
            </a:extLst>
          </p:cNvPr>
          <p:cNvSpPr/>
          <p:nvPr/>
        </p:nvSpPr>
        <p:spPr>
          <a:xfrm>
            <a:off x="9828484" y="3290788"/>
            <a:ext cx="1255635" cy="4616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B72BA49F-3919-4DE6-B5C3-52E9EA3466F0}"/>
              </a:ext>
            </a:extLst>
          </p:cNvPr>
          <p:cNvSpPr/>
          <p:nvPr/>
        </p:nvSpPr>
        <p:spPr>
          <a:xfrm rot="10800000">
            <a:off x="9659390" y="4541035"/>
            <a:ext cx="1255635" cy="4616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26AD3E68-B404-4D26-8B01-DE2680587080}"/>
              </a:ext>
            </a:extLst>
          </p:cNvPr>
          <p:cNvSpPr/>
          <p:nvPr/>
        </p:nvSpPr>
        <p:spPr>
          <a:xfrm rot="10800000">
            <a:off x="8467665" y="4577092"/>
            <a:ext cx="1255635" cy="4616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86C9B8-EDEB-4951-AFDB-53961281DB0C}"/>
              </a:ext>
            </a:extLst>
          </p:cNvPr>
          <p:cNvCxnSpPr>
            <a:cxnSpLocks/>
          </p:cNvCxnSpPr>
          <p:nvPr/>
        </p:nvCxnSpPr>
        <p:spPr>
          <a:xfrm flipV="1">
            <a:off x="9757833" y="2855133"/>
            <a:ext cx="0" cy="962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B516530-171E-495D-A281-5673FD823ECF}"/>
              </a:ext>
            </a:extLst>
          </p:cNvPr>
          <p:cNvSpPr/>
          <p:nvPr/>
        </p:nvSpPr>
        <p:spPr>
          <a:xfrm>
            <a:off x="9095482" y="2124026"/>
            <a:ext cx="1440000" cy="7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prediction</a:t>
            </a:r>
          </a:p>
        </p:txBody>
      </p:sp>
    </p:spTree>
    <p:extLst>
      <p:ext uri="{BB962C8B-B14F-4D97-AF65-F5344CB8AC3E}">
        <p14:creationId xmlns:p14="http://schemas.microsoft.com/office/powerpoint/2010/main" val="57447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GB" dirty="0"/>
              <a:t>Outline</a:t>
            </a:r>
          </a:p>
        </p:txBody>
      </p:sp>
      <p:pic>
        <p:nvPicPr>
          <p:cNvPr id="3" name="Graphic 2" descr="Badge 1 with solid fill">
            <a:extLst>
              <a:ext uri="{FF2B5EF4-FFF2-40B4-BE49-F238E27FC236}">
                <a16:creationId xmlns:a16="http://schemas.microsoft.com/office/drawing/2014/main" id="{D5B5D09C-7372-443F-AABE-556A39594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1271" y="2144486"/>
            <a:ext cx="914400" cy="914400"/>
          </a:xfrm>
          <a:prstGeom prst="rect">
            <a:avLst/>
          </a:prstGeom>
        </p:spPr>
      </p:pic>
      <p:pic>
        <p:nvPicPr>
          <p:cNvPr id="6" name="Graphic 5" descr="Badge with solid fill">
            <a:extLst>
              <a:ext uri="{FF2B5EF4-FFF2-40B4-BE49-F238E27FC236}">
                <a16:creationId xmlns:a16="http://schemas.microsoft.com/office/drawing/2014/main" id="{CED654B0-C6CE-45D8-85B5-48BAD3E5C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20657" y="2144486"/>
            <a:ext cx="914400" cy="914400"/>
          </a:xfrm>
          <a:prstGeom prst="rect">
            <a:avLst/>
          </a:prstGeom>
        </p:spPr>
      </p:pic>
      <p:pic>
        <p:nvPicPr>
          <p:cNvPr id="8" name="Graphic 7" descr="Badge 3 with solid fill">
            <a:extLst>
              <a:ext uri="{FF2B5EF4-FFF2-40B4-BE49-F238E27FC236}">
                <a16:creationId xmlns:a16="http://schemas.microsoft.com/office/drawing/2014/main" id="{C8881EBD-D2F8-47AC-924F-219FD5E59A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882742" y="2144486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33E23B-AA26-48D4-BE0D-9B720A976062}"/>
              </a:ext>
            </a:extLst>
          </p:cNvPr>
          <p:cNvSpPr txBox="1"/>
          <p:nvPr/>
        </p:nvSpPr>
        <p:spPr>
          <a:xfrm>
            <a:off x="4459155" y="3693473"/>
            <a:ext cx="32736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Construction of genetic score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259FDF-A581-4A5C-B056-4A20A3D00605}"/>
              </a:ext>
            </a:extLst>
          </p:cNvPr>
          <p:cNvSpPr txBox="1"/>
          <p:nvPr/>
        </p:nvSpPr>
        <p:spPr>
          <a:xfrm>
            <a:off x="7829361" y="3693473"/>
            <a:ext cx="35074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Effectiveness of genetic score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C7690F-2AC5-4CE4-B989-10A6828574E9}"/>
              </a:ext>
            </a:extLst>
          </p:cNvPr>
          <p:cNvSpPr/>
          <p:nvPr/>
        </p:nvSpPr>
        <p:spPr>
          <a:xfrm>
            <a:off x="1301364" y="3693473"/>
            <a:ext cx="3061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Overview of genomics</a:t>
            </a:r>
            <a:endParaRPr lang="es-ES" sz="20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6614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A34B0-4472-4272-BD02-78B6431E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Co-learning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12D77-956F-48AF-BA97-141532B2B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A276B11A-0BC7-4DF3-A4C5-6B6C30336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61" y="1435193"/>
            <a:ext cx="10050278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863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GB" dirty="0"/>
              <a:t>Acknowledgement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7B7A2-0FAB-4D05-98B3-EF29DD327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76351" cy="4351338"/>
          </a:xfrm>
        </p:spPr>
        <p:txBody>
          <a:bodyPr/>
          <a:lstStyle/>
          <a:p>
            <a:r>
              <a:rPr lang="en-GB" dirty="0"/>
              <a:t>Xiao Liu</a:t>
            </a:r>
          </a:p>
          <a:p>
            <a:r>
              <a:rPr lang="en-GB" dirty="0"/>
              <a:t>Siegfried Wagner </a:t>
            </a:r>
          </a:p>
          <a:p>
            <a:r>
              <a:rPr lang="en-GB" dirty="0"/>
              <a:t>Pearse Keane </a:t>
            </a:r>
          </a:p>
          <a:p>
            <a:r>
              <a:rPr lang="en-GB" dirty="0"/>
              <a:t>David Ryan </a:t>
            </a:r>
          </a:p>
          <a:p>
            <a:r>
              <a:rPr lang="en-GB" dirty="0"/>
              <a:t>Anthony Khawaja</a:t>
            </a:r>
          </a:p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FA6165-5F99-403F-A0F8-AA0C340A0B50}"/>
              </a:ext>
            </a:extLst>
          </p:cNvPr>
          <p:cNvSpPr txBox="1">
            <a:spLocks/>
          </p:cNvSpPr>
          <p:nvPr/>
        </p:nvSpPr>
        <p:spPr>
          <a:xfrm>
            <a:off x="6096000" y="1916241"/>
            <a:ext cx="43763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Hilary Martin</a:t>
            </a:r>
          </a:p>
          <a:p>
            <a:r>
              <a:rPr lang="en-GB" dirty="0"/>
              <a:t>Qinqin Huang</a:t>
            </a:r>
          </a:p>
          <a:p>
            <a:r>
              <a:rPr lang="en-GB" dirty="0"/>
              <a:t>Mihaela van der </a:t>
            </a:r>
            <a:r>
              <a:rPr lang="en-GB"/>
              <a:t>Schaar </a:t>
            </a:r>
            <a:endParaRPr lang="en-GB" dirty="0"/>
          </a:p>
          <a:p>
            <a:r>
              <a:rPr lang="en-GB" dirty="0"/>
              <a:t>David Chong</a:t>
            </a:r>
          </a:p>
          <a:p>
            <a:r>
              <a:rPr lang="en-GB" dirty="0"/>
              <a:t>Samuel Chong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GB"/>
              <a:t>Resources </a:t>
            </a:r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har char="-"/>
            </a:pPr>
            <a:r>
              <a:rPr lang="en-GB" dirty="0"/>
              <a:t>Advanced statistical genetics: EPI511 by </a:t>
            </a:r>
            <a:r>
              <a:rPr lang="en-GB" dirty="0" err="1"/>
              <a:t>Alkes</a:t>
            </a:r>
            <a:r>
              <a:rPr lang="en-GB" dirty="0"/>
              <a:t> Price </a:t>
            </a:r>
            <a:endParaRPr dirty="0"/>
          </a:p>
          <a:p>
            <a:pPr>
              <a:buChar char="-"/>
            </a:pPr>
            <a:r>
              <a:rPr lang="en-GB" dirty="0"/>
              <a:t>Deep learning for life sciences: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https://mit6874.github.io/</a:t>
            </a:r>
            <a:endParaRPr dirty="0"/>
          </a:p>
          <a:p>
            <a:pPr>
              <a:buChar char="-"/>
            </a:pPr>
            <a:r>
              <a:rPr lang="en-GB" dirty="0"/>
              <a:t>Multimodal machine learning: </a:t>
            </a:r>
            <a:r>
              <a:rPr lang="en-GB" u="sng" dirty="0">
                <a:solidFill>
                  <a:schemeClr val="hlink"/>
                </a:solidFill>
              </a:rPr>
              <a:t>https://cmu-multicomp-lab.github.io/mmml-course/</a:t>
            </a:r>
            <a:r>
              <a:rPr lang="en-GB" dirty="0"/>
              <a:t> </a:t>
            </a:r>
            <a:endParaRPr dirty="0"/>
          </a:p>
          <a:p>
            <a:pPr>
              <a:buChar char="-"/>
            </a:pPr>
            <a:r>
              <a:rPr lang="en-GB" u="sng" dirty="0">
                <a:solidFill>
                  <a:schemeClr val="hlink"/>
                </a:solidFill>
                <a:hlinkClick r:id="rId4"/>
              </a:rPr>
              <a:t>Genomics for social scientists</a:t>
            </a:r>
            <a:r>
              <a:rPr lang="en-GB" dirty="0"/>
              <a:t>: 20 hour long videos for a nice coverage of main concepts </a:t>
            </a:r>
            <a:endParaRPr dirty="0"/>
          </a:p>
          <a:p>
            <a:pPr>
              <a:buChar char="-"/>
            </a:pPr>
            <a:r>
              <a:rPr lang="en-GB" u="sng" dirty="0">
                <a:solidFill>
                  <a:schemeClr val="hlink"/>
                </a:solidFill>
                <a:hlinkClick r:id="rId5"/>
              </a:rPr>
              <a:t>Machine learning for healthcare</a:t>
            </a:r>
            <a:endParaRPr dirty="0"/>
          </a:p>
          <a:p>
            <a:pPr>
              <a:buChar char="-"/>
            </a:pPr>
            <a:r>
              <a:rPr lang="en-GB" dirty="0"/>
              <a:t>Broad Institute Medical/Population Genetics Primers </a:t>
            </a:r>
            <a:endParaRPr dirty="0"/>
          </a:p>
          <a:p>
            <a:pPr>
              <a:buChar char="-"/>
            </a:pPr>
            <a:r>
              <a:rPr lang="en-GB" dirty="0"/>
              <a:t>The G word podcast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GB" dirty="0"/>
              <a:t>What is genomics 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3A2289-A2B5-40F8-928E-80657DD57E72}"/>
              </a:ext>
            </a:extLst>
          </p:cNvPr>
          <p:cNvSpPr txBox="1"/>
          <p:nvPr/>
        </p:nvSpPr>
        <p:spPr>
          <a:xfrm>
            <a:off x="2286000" y="4216400"/>
            <a:ext cx="41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Genetics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1EFA1D-3F1D-4758-9E0F-455F74ACA69E}"/>
              </a:ext>
            </a:extLst>
          </p:cNvPr>
          <p:cNvSpPr txBox="1"/>
          <p:nvPr/>
        </p:nvSpPr>
        <p:spPr>
          <a:xfrm>
            <a:off x="7962900" y="42164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Genomics</a:t>
            </a:r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49C21081-B08D-4DD7-A6D3-8A55CE1D3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8998" y="2083413"/>
            <a:ext cx="2197100" cy="1905837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B4EA7F47-76C6-438D-B745-322871495F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8057" y="2081769"/>
            <a:ext cx="2109231" cy="1739899"/>
          </a:xfrm>
          <a:prstGeom prst="rect">
            <a:avLst/>
          </a:prstGeom>
        </p:spPr>
      </p:pic>
      <p:pic>
        <p:nvPicPr>
          <p:cNvPr id="17" name="Graphic 16" descr="Badge 1 with solid fill">
            <a:extLst>
              <a:ext uri="{FF2B5EF4-FFF2-40B4-BE49-F238E27FC236}">
                <a16:creationId xmlns:a16="http://schemas.microsoft.com/office/drawing/2014/main" id="{7F43F20A-F389-4EA4-BB7F-706A4EDFB9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GB" dirty="0"/>
              <a:t>Why genomics </a:t>
            </a:r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30ABFB8-A266-47F7-AF6F-542FE625D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20900" y="2223532"/>
            <a:ext cx="1422400" cy="142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3A2289-A2B5-40F8-928E-80657DD57E72}"/>
              </a:ext>
            </a:extLst>
          </p:cNvPr>
          <p:cNvSpPr txBox="1"/>
          <p:nvPr/>
        </p:nvSpPr>
        <p:spPr>
          <a:xfrm>
            <a:off x="1797957" y="3821668"/>
            <a:ext cx="41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Clinical medicine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1EFA1D-3F1D-4758-9E0F-455F74ACA69E}"/>
              </a:ext>
            </a:extLst>
          </p:cNvPr>
          <p:cNvSpPr txBox="1"/>
          <p:nvPr/>
        </p:nvSpPr>
        <p:spPr>
          <a:xfrm>
            <a:off x="7988300" y="3821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Genomics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EA73857-8A62-4BE6-93D2-C1D4684492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03674" y="2121932"/>
            <a:ext cx="1828800" cy="1828800"/>
          </a:xfrm>
          <a:prstGeom prst="rect">
            <a:avLst/>
          </a:prstGeom>
        </p:spPr>
      </p:pic>
      <p:pic>
        <p:nvPicPr>
          <p:cNvPr id="9" name="Graphic 8" descr="Badge 1 with solid fill">
            <a:extLst>
              <a:ext uri="{FF2B5EF4-FFF2-40B4-BE49-F238E27FC236}">
                <a16:creationId xmlns:a16="http://schemas.microsoft.com/office/drawing/2014/main" id="{5F9906A5-7443-4439-8D8F-29BDA3FCE4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1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GB" dirty="0"/>
              <a:t>Outline</a:t>
            </a:r>
          </a:p>
        </p:txBody>
      </p:sp>
      <p:pic>
        <p:nvPicPr>
          <p:cNvPr id="3" name="Graphic 2" descr="Badge 1 with solid fill">
            <a:extLst>
              <a:ext uri="{FF2B5EF4-FFF2-40B4-BE49-F238E27FC236}">
                <a16:creationId xmlns:a16="http://schemas.microsoft.com/office/drawing/2014/main" id="{D5B5D09C-7372-443F-AABE-556A39594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1271" y="2144486"/>
            <a:ext cx="914400" cy="914400"/>
          </a:xfrm>
          <a:prstGeom prst="rect">
            <a:avLst/>
          </a:prstGeom>
        </p:spPr>
      </p:pic>
      <p:pic>
        <p:nvPicPr>
          <p:cNvPr id="6" name="Graphic 5" descr="Badge with solid fill">
            <a:extLst>
              <a:ext uri="{FF2B5EF4-FFF2-40B4-BE49-F238E27FC236}">
                <a16:creationId xmlns:a16="http://schemas.microsoft.com/office/drawing/2014/main" id="{CED654B0-C6CE-45D8-85B5-48BAD3E5C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20657" y="2144486"/>
            <a:ext cx="914400" cy="914400"/>
          </a:xfrm>
          <a:prstGeom prst="rect">
            <a:avLst/>
          </a:prstGeom>
        </p:spPr>
      </p:pic>
      <p:pic>
        <p:nvPicPr>
          <p:cNvPr id="8" name="Graphic 7" descr="Badge 3 with solid fill">
            <a:extLst>
              <a:ext uri="{FF2B5EF4-FFF2-40B4-BE49-F238E27FC236}">
                <a16:creationId xmlns:a16="http://schemas.microsoft.com/office/drawing/2014/main" id="{C8881EBD-D2F8-47AC-924F-219FD5E59A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882742" y="2144486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33E23B-AA26-48D4-BE0D-9B720A976062}"/>
              </a:ext>
            </a:extLst>
          </p:cNvPr>
          <p:cNvSpPr txBox="1"/>
          <p:nvPr/>
        </p:nvSpPr>
        <p:spPr>
          <a:xfrm>
            <a:off x="4459155" y="3693473"/>
            <a:ext cx="32736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Construction of genetic score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259FDF-A581-4A5C-B056-4A20A3D00605}"/>
              </a:ext>
            </a:extLst>
          </p:cNvPr>
          <p:cNvSpPr txBox="1"/>
          <p:nvPr/>
        </p:nvSpPr>
        <p:spPr>
          <a:xfrm>
            <a:off x="7829361" y="3693473"/>
            <a:ext cx="35074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Effectiveness of genetic score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C7690F-2AC5-4CE4-B989-10A6828574E9}"/>
              </a:ext>
            </a:extLst>
          </p:cNvPr>
          <p:cNvSpPr/>
          <p:nvPr/>
        </p:nvSpPr>
        <p:spPr>
          <a:xfrm>
            <a:off x="1301364" y="3693473"/>
            <a:ext cx="3061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Overview of genomics</a:t>
            </a:r>
            <a:endParaRPr lang="es-ES" sz="20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637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09D2-EC78-4527-8900-CE352BCF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Genetic score 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ECE8B62C-906B-415F-A338-B1B75B248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870" y="2325301"/>
            <a:ext cx="2629067" cy="2301128"/>
          </a:xfrm>
          <a:prstGeom prst="rect">
            <a:avLst/>
          </a:prstGeom>
        </p:spPr>
      </p:pic>
      <p:pic>
        <p:nvPicPr>
          <p:cNvPr id="13" name="Picture 12" descr="A picture containing text, grate&#10;&#10;Description automatically generated">
            <a:extLst>
              <a:ext uri="{FF2B5EF4-FFF2-40B4-BE49-F238E27FC236}">
                <a16:creationId xmlns:a16="http://schemas.microsoft.com/office/drawing/2014/main" id="{02D161D2-4C2F-43A9-A533-B0F036A9E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525" y="3069245"/>
            <a:ext cx="3648903" cy="14581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DD92FD-8F33-4FA8-933E-5D6595DEF1F1}"/>
              </a:ext>
            </a:extLst>
          </p:cNvPr>
          <p:cNvSpPr txBox="1"/>
          <p:nvPr/>
        </p:nvSpPr>
        <p:spPr>
          <a:xfrm>
            <a:off x="5332029" y="4771164"/>
            <a:ext cx="1700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Association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0080B8-F29E-427D-AC30-4458EE581A67}"/>
              </a:ext>
            </a:extLst>
          </p:cNvPr>
          <p:cNvSpPr txBox="1"/>
          <p:nvPr/>
        </p:nvSpPr>
        <p:spPr>
          <a:xfrm>
            <a:off x="7992693" y="4799838"/>
            <a:ext cx="4235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Linkage disequilibrium</a:t>
            </a:r>
          </a:p>
        </p:txBody>
      </p:sp>
      <p:pic>
        <p:nvPicPr>
          <p:cNvPr id="4" name="Picture 3" descr="Shape, icon, arrow&#10;&#10;Description automatically generated">
            <a:extLst>
              <a:ext uri="{FF2B5EF4-FFF2-40B4-BE49-F238E27FC236}">
                <a16:creationId xmlns:a16="http://schemas.microsoft.com/office/drawing/2014/main" id="{BC902B01-5335-4A04-8BC9-19C8B430A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33" y="2058162"/>
            <a:ext cx="2741676" cy="27416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B16BFA-6E10-4081-84EC-B481DD3A369D}"/>
              </a:ext>
            </a:extLst>
          </p:cNvPr>
          <p:cNvSpPr txBox="1"/>
          <p:nvPr/>
        </p:nvSpPr>
        <p:spPr>
          <a:xfrm>
            <a:off x="2097085" y="4771164"/>
            <a:ext cx="1700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Definition</a:t>
            </a:r>
          </a:p>
        </p:txBody>
      </p:sp>
      <p:pic>
        <p:nvPicPr>
          <p:cNvPr id="10" name="Graphic 9" descr="Badge with solid fill">
            <a:extLst>
              <a:ext uri="{FF2B5EF4-FFF2-40B4-BE49-F238E27FC236}">
                <a16:creationId xmlns:a16="http://schemas.microsoft.com/office/drawing/2014/main" id="{9284F96A-F89E-4C1C-8944-578B977681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13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</Words>
  <Application>Microsoft Office PowerPoint</Application>
  <PresentationFormat>Widescreen</PresentationFormat>
  <Paragraphs>259</Paragraphs>
  <Slides>52</Slides>
  <Notes>51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Office Theme</vt:lpstr>
      <vt:lpstr>Deep Genomics</vt:lpstr>
      <vt:lpstr>Outline</vt:lpstr>
      <vt:lpstr>Recap – David Ryan’s presentation </vt:lpstr>
      <vt:lpstr>About me</vt:lpstr>
      <vt:lpstr>Outline</vt:lpstr>
      <vt:lpstr>What is genomics </vt:lpstr>
      <vt:lpstr>Why genomics </vt:lpstr>
      <vt:lpstr>Outline</vt:lpstr>
      <vt:lpstr>Genetic score </vt:lpstr>
      <vt:lpstr>Definition</vt:lpstr>
      <vt:lpstr>Definition</vt:lpstr>
      <vt:lpstr>Definition</vt:lpstr>
      <vt:lpstr>Definition</vt:lpstr>
      <vt:lpstr>Definition</vt:lpstr>
      <vt:lpstr>Definition</vt:lpstr>
      <vt:lpstr>Definition</vt:lpstr>
      <vt:lpstr>Definition</vt:lpstr>
      <vt:lpstr>Association </vt:lpstr>
      <vt:lpstr>Association </vt:lpstr>
      <vt:lpstr>Association </vt:lpstr>
      <vt:lpstr>Association </vt:lpstr>
      <vt:lpstr>Association </vt:lpstr>
      <vt:lpstr>Association </vt:lpstr>
      <vt:lpstr>Association </vt:lpstr>
      <vt:lpstr>Association </vt:lpstr>
      <vt:lpstr>Linkage disequilibrium = correlation between variants r²  </vt:lpstr>
      <vt:lpstr>Linkage disequilibrium = correlation between variants r²  </vt:lpstr>
      <vt:lpstr>Linkage disequilibrium = correlation between variants r²  </vt:lpstr>
      <vt:lpstr>Linkage disequilibrium = correlation between variants r²  </vt:lpstr>
      <vt:lpstr>Linkage disequilibrium = correlation between variants r²  </vt:lpstr>
      <vt:lpstr>Linkage disequilibrium = correlation between variants r²  </vt:lpstr>
      <vt:lpstr>Outline</vt:lpstr>
      <vt:lpstr>Effectiveness of genetic score</vt:lpstr>
      <vt:lpstr>Factors determining effectiveness  </vt:lpstr>
      <vt:lpstr>Heritability </vt:lpstr>
      <vt:lpstr>Heritability </vt:lpstr>
      <vt:lpstr>Heritability </vt:lpstr>
      <vt:lpstr>PowerPoint Presentation</vt:lpstr>
      <vt:lpstr>Effect size distribution</vt:lpstr>
      <vt:lpstr>Sample size</vt:lpstr>
      <vt:lpstr>Effectiveness of genetic score</vt:lpstr>
      <vt:lpstr>Evaluation of effectiveness</vt:lpstr>
      <vt:lpstr>Evaluation of effectiveness</vt:lpstr>
      <vt:lpstr>Evaluation of effectiveness</vt:lpstr>
      <vt:lpstr>Effectiveness of genetic score</vt:lpstr>
      <vt:lpstr>Combination with clinical data </vt:lpstr>
      <vt:lpstr>PowerPoint Presentation</vt:lpstr>
      <vt:lpstr>PowerPoint Presentation</vt:lpstr>
      <vt:lpstr>PowerPoint Presentation</vt:lpstr>
      <vt:lpstr>Co-learning</vt:lpstr>
      <vt:lpstr>Acknowledgement</vt:lpstr>
      <vt:lpstr>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2021-08-02T11:19:20Z</dcterms:created>
  <dcterms:modified xsi:type="dcterms:W3CDTF">2021-08-02T12:43:39Z</dcterms:modified>
</cp:coreProperties>
</file>