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0" r:id="rId3"/>
    <p:sldId id="285" r:id="rId4"/>
    <p:sldId id="284" r:id="rId5"/>
    <p:sldId id="277" r:id="rId6"/>
    <p:sldId id="266" r:id="rId7"/>
    <p:sldId id="268" r:id="rId8"/>
    <p:sldId id="263" r:id="rId9"/>
    <p:sldId id="269" r:id="rId10"/>
    <p:sldId id="257" r:id="rId11"/>
    <p:sldId id="272" r:id="rId12"/>
    <p:sldId id="258" r:id="rId13"/>
    <p:sldId id="273" r:id="rId14"/>
    <p:sldId id="274" r:id="rId15"/>
    <p:sldId id="270" r:id="rId16"/>
    <p:sldId id="271" r:id="rId17"/>
    <p:sldId id="275" r:id="rId18"/>
    <p:sldId id="259" r:id="rId19"/>
    <p:sldId id="260" r:id="rId20"/>
    <p:sldId id="279" r:id="rId21"/>
    <p:sldId id="281" r:id="rId22"/>
    <p:sldId id="283" r:id="rId23"/>
    <p:sldId id="282"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2500" autoAdjust="0"/>
  </p:normalViewPr>
  <p:slideViewPr>
    <p:cSldViewPr snapToGrid="0">
      <p:cViewPr varScale="1">
        <p:scale>
          <a:sx n="59" d="100"/>
          <a:sy n="59" d="100"/>
        </p:scale>
        <p:origin x="6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F8A14-F799-44C0-9AB7-BE844E6FD2A0}" type="doc">
      <dgm:prSet loTypeId="urn:microsoft.com/office/officeart/2005/8/layout/venn1" loCatId="relationship" qsTypeId="urn:microsoft.com/office/officeart/2005/8/quickstyle/simple1" qsCatId="simple" csTypeId="urn:microsoft.com/office/officeart/2005/8/colors/accent1_2" csCatId="accent1" phldr="1"/>
      <dgm:spPr/>
    </dgm:pt>
    <dgm:pt modelId="{2453FE48-2DC2-4334-BF3A-03C390C142C1}">
      <dgm:prSet phldrT="[Text]"/>
      <dgm:spPr/>
      <dgm:t>
        <a:bodyPr/>
        <a:lstStyle/>
        <a:p>
          <a:r>
            <a:rPr lang="en-GB" dirty="0"/>
            <a:t>IEM</a:t>
          </a:r>
        </a:p>
      </dgm:t>
    </dgm:pt>
    <dgm:pt modelId="{CCF30374-47F1-4763-B9A2-8E0F9BDD031F}" type="parTrans" cxnId="{FBBBFA2A-EBDB-44CA-9490-091608B762BC}">
      <dgm:prSet/>
      <dgm:spPr/>
      <dgm:t>
        <a:bodyPr/>
        <a:lstStyle/>
        <a:p>
          <a:endParaRPr lang="en-GB"/>
        </a:p>
      </dgm:t>
    </dgm:pt>
    <dgm:pt modelId="{75D12225-F710-488D-93F6-92A4145CBB0F}" type="sibTrans" cxnId="{FBBBFA2A-EBDB-44CA-9490-091608B762BC}">
      <dgm:prSet/>
      <dgm:spPr/>
      <dgm:t>
        <a:bodyPr/>
        <a:lstStyle/>
        <a:p>
          <a:endParaRPr lang="en-GB"/>
        </a:p>
      </dgm:t>
    </dgm:pt>
    <dgm:pt modelId="{EA65F829-32C0-437F-9F33-26DE598839A9}">
      <dgm:prSet phldrT="[Text]"/>
      <dgm:spPr/>
      <dgm:t>
        <a:bodyPr/>
        <a:lstStyle/>
        <a:p>
          <a:r>
            <a:rPr lang="en-GB" dirty="0"/>
            <a:t>Significant</a:t>
          </a:r>
        </a:p>
      </dgm:t>
    </dgm:pt>
    <dgm:pt modelId="{7DE2CEE0-A9E1-444C-9CDA-83B7A95816DA}" type="parTrans" cxnId="{EB8AD56A-FC60-4D96-9E3A-9F5BC32460A5}">
      <dgm:prSet/>
      <dgm:spPr/>
      <dgm:t>
        <a:bodyPr/>
        <a:lstStyle/>
        <a:p>
          <a:endParaRPr lang="en-GB"/>
        </a:p>
      </dgm:t>
    </dgm:pt>
    <dgm:pt modelId="{9B0E855C-D3B7-4285-8F67-E8A8792205F4}" type="sibTrans" cxnId="{EB8AD56A-FC60-4D96-9E3A-9F5BC32460A5}">
      <dgm:prSet/>
      <dgm:spPr/>
      <dgm:t>
        <a:bodyPr/>
        <a:lstStyle/>
        <a:p>
          <a:endParaRPr lang="en-GB"/>
        </a:p>
      </dgm:t>
    </dgm:pt>
    <dgm:pt modelId="{7D49D885-99CE-4830-8177-284FD34B98F5}" type="pres">
      <dgm:prSet presAssocID="{DD9F8A14-F799-44C0-9AB7-BE844E6FD2A0}" presName="compositeShape" presStyleCnt="0">
        <dgm:presLayoutVars>
          <dgm:chMax val="7"/>
          <dgm:dir/>
          <dgm:resizeHandles val="exact"/>
        </dgm:presLayoutVars>
      </dgm:prSet>
      <dgm:spPr/>
    </dgm:pt>
    <dgm:pt modelId="{DD9D576A-5095-4798-B544-1DD31F975934}" type="pres">
      <dgm:prSet presAssocID="{2453FE48-2DC2-4334-BF3A-03C390C142C1}" presName="circ1" presStyleLbl="vennNode1" presStyleIdx="0" presStyleCnt="2" custLinFactNeighborX="699" custLinFactNeighborY="-27"/>
      <dgm:spPr/>
    </dgm:pt>
    <dgm:pt modelId="{3AAB657B-1A9C-46BE-A6A1-CFBCBBC555A9}" type="pres">
      <dgm:prSet presAssocID="{2453FE48-2DC2-4334-BF3A-03C390C142C1}" presName="circ1Tx" presStyleLbl="revTx" presStyleIdx="0" presStyleCnt="0">
        <dgm:presLayoutVars>
          <dgm:chMax val="0"/>
          <dgm:chPref val="0"/>
          <dgm:bulletEnabled val="1"/>
        </dgm:presLayoutVars>
      </dgm:prSet>
      <dgm:spPr/>
    </dgm:pt>
    <dgm:pt modelId="{988E8FFE-DF98-430D-A919-D0468CA778FA}" type="pres">
      <dgm:prSet presAssocID="{EA65F829-32C0-437F-9F33-26DE598839A9}" presName="circ2" presStyleLbl="vennNode1" presStyleIdx="1" presStyleCnt="2" custLinFactNeighborX="6988" custLinFactNeighborY="47"/>
      <dgm:spPr/>
    </dgm:pt>
    <dgm:pt modelId="{2601AF6C-7636-44DE-A570-25018CF601BB}" type="pres">
      <dgm:prSet presAssocID="{EA65F829-32C0-437F-9F33-26DE598839A9}" presName="circ2Tx" presStyleLbl="revTx" presStyleIdx="0" presStyleCnt="0">
        <dgm:presLayoutVars>
          <dgm:chMax val="0"/>
          <dgm:chPref val="0"/>
          <dgm:bulletEnabled val="1"/>
        </dgm:presLayoutVars>
      </dgm:prSet>
      <dgm:spPr/>
    </dgm:pt>
  </dgm:ptLst>
  <dgm:cxnLst>
    <dgm:cxn modelId="{2B5C3A16-1C73-45A6-BB6C-B1AC67028B69}" type="presOf" srcId="{EA65F829-32C0-437F-9F33-26DE598839A9}" destId="{988E8FFE-DF98-430D-A919-D0468CA778FA}" srcOrd="0" destOrd="0" presId="urn:microsoft.com/office/officeart/2005/8/layout/venn1"/>
    <dgm:cxn modelId="{FBBBFA2A-EBDB-44CA-9490-091608B762BC}" srcId="{DD9F8A14-F799-44C0-9AB7-BE844E6FD2A0}" destId="{2453FE48-2DC2-4334-BF3A-03C390C142C1}" srcOrd="0" destOrd="0" parTransId="{CCF30374-47F1-4763-B9A2-8E0F9BDD031F}" sibTransId="{75D12225-F710-488D-93F6-92A4145CBB0F}"/>
    <dgm:cxn modelId="{80150D49-9C34-4B4C-B903-3FDB6802C9A6}" type="presOf" srcId="{DD9F8A14-F799-44C0-9AB7-BE844E6FD2A0}" destId="{7D49D885-99CE-4830-8177-284FD34B98F5}" srcOrd="0" destOrd="0" presId="urn:microsoft.com/office/officeart/2005/8/layout/venn1"/>
    <dgm:cxn modelId="{EB8AD56A-FC60-4D96-9E3A-9F5BC32460A5}" srcId="{DD9F8A14-F799-44C0-9AB7-BE844E6FD2A0}" destId="{EA65F829-32C0-437F-9F33-26DE598839A9}" srcOrd="1" destOrd="0" parTransId="{7DE2CEE0-A9E1-444C-9CDA-83B7A95816DA}" sibTransId="{9B0E855C-D3B7-4285-8F67-E8A8792205F4}"/>
    <dgm:cxn modelId="{CEDD2271-448E-49EE-8F93-8A7A77AC83F4}" type="presOf" srcId="{EA65F829-32C0-437F-9F33-26DE598839A9}" destId="{2601AF6C-7636-44DE-A570-25018CF601BB}" srcOrd="1" destOrd="0" presId="urn:microsoft.com/office/officeart/2005/8/layout/venn1"/>
    <dgm:cxn modelId="{E3A4B281-F7D7-42B4-97B1-EEFFADD1EA77}" type="presOf" srcId="{2453FE48-2DC2-4334-BF3A-03C390C142C1}" destId="{3AAB657B-1A9C-46BE-A6A1-CFBCBBC555A9}" srcOrd="1" destOrd="0" presId="urn:microsoft.com/office/officeart/2005/8/layout/venn1"/>
    <dgm:cxn modelId="{8E9C80A2-5981-4F14-B607-4B73F829E744}" type="presOf" srcId="{2453FE48-2DC2-4334-BF3A-03C390C142C1}" destId="{DD9D576A-5095-4798-B544-1DD31F975934}" srcOrd="0" destOrd="0" presId="urn:microsoft.com/office/officeart/2005/8/layout/venn1"/>
    <dgm:cxn modelId="{26F525F1-A968-40E7-BEAD-FB2D45057D95}" type="presParOf" srcId="{7D49D885-99CE-4830-8177-284FD34B98F5}" destId="{DD9D576A-5095-4798-B544-1DD31F975934}" srcOrd="0" destOrd="0" presId="urn:microsoft.com/office/officeart/2005/8/layout/venn1"/>
    <dgm:cxn modelId="{E37CB9A2-781D-46BA-9473-9452F2C3B263}" type="presParOf" srcId="{7D49D885-99CE-4830-8177-284FD34B98F5}" destId="{3AAB657B-1A9C-46BE-A6A1-CFBCBBC555A9}" srcOrd="1" destOrd="0" presId="urn:microsoft.com/office/officeart/2005/8/layout/venn1"/>
    <dgm:cxn modelId="{E14E7376-09BD-4707-BBA6-6035D3410D32}" type="presParOf" srcId="{7D49D885-99CE-4830-8177-284FD34B98F5}" destId="{988E8FFE-DF98-430D-A919-D0468CA778FA}" srcOrd="2" destOrd="0" presId="urn:microsoft.com/office/officeart/2005/8/layout/venn1"/>
    <dgm:cxn modelId="{234A4342-FDE0-4DA5-8FF4-A90A89C2F55A}" type="presParOf" srcId="{7D49D885-99CE-4830-8177-284FD34B98F5}" destId="{2601AF6C-7636-44DE-A570-25018CF601B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D576A-5095-4798-B544-1DD31F975934}">
      <dsp:nvSpPr>
        <dsp:cNvPr id="0" name=""/>
        <dsp:cNvSpPr/>
      </dsp:nvSpPr>
      <dsp:spPr>
        <a:xfrm>
          <a:off x="207309" y="3839"/>
          <a:ext cx="1557812" cy="15578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IEM</a:t>
          </a:r>
        </a:p>
      </dsp:txBody>
      <dsp:txXfrm>
        <a:off x="424841" y="187539"/>
        <a:ext cx="898197" cy="1190413"/>
      </dsp:txXfrm>
    </dsp:sp>
    <dsp:sp modelId="{988E8FFE-DF98-430D-A919-D0468CA778FA}">
      <dsp:nvSpPr>
        <dsp:cNvPr id="0" name=""/>
        <dsp:cNvSpPr/>
      </dsp:nvSpPr>
      <dsp:spPr>
        <a:xfrm>
          <a:off x="1428027" y="4992"/>
          <a:ext cx="1557812" cy="155781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a:t>Significant</a:t>
          </a:r>
        </a:p>
      </dsp:txBody>
      <dsp:txXfrm>
        <a:off x="1870109" y="188692"/>
        <a:ext cx="898197" cy="119041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D3270-F493-48C2-9E30-B7AA738AEE5E}" type="datetimeFigureOut">
              <a:rPr lang="en-GB" smtClean="0"/>
              <a:t>30/03/2021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E70658-B563-4B1C-949A-DA814DA9F49A}" type="slidenum">
              <a:rPr lang="en-GB" smtClean="0"/>
              <a:t>‹#›</a:t>
            </a:fld>
            <a:endParaRPr lang="en-GB"/>
          </a:p>
        </p:txBody>
      </p:sp>
    </p:spTree>
    <p:extLst>
      <p:ext uri="{BB962C8B-B14F-4D97-AF65-F5344CB8AC3E}">
        <p14:creationId xmlns:p14="http://schemas.microsoft.com/office/powerpoint/2010/main" val="424587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https://www.nature.com/articles/s41588-019-0567-8</a:t>
            </a:r>
          </a:p>
        </p:txBody>
      </p:sp>
      <p:sp>
        <p:nvSpPr>
          <p:cNvPr id="4" name="Slide Number Placeholder 3"/>
          <p:cNvSpPr>
            <a:spLocks noGrp="1"/>
          </p:cNvSpPr>
          <p:nvPr>
            <p:ph type="sldNum" sz="quarter" idx="5"/>
          </p:nvPr>
        </p:nvSpPr>
        <p:spPr/>
        <p:txBody>
          <a:bodyPr/>
          <a:lstStyle/>
          <a:p>
            <a:fld id="{3DE70658-B563-4B1C-949A-DA814DA9F49A}" type="slidenum">
              <a:rPr lang="en-GB" smtClean="0"/>
              <a:t>2</a:t>
            </a:fld>
            <a:endParaRPr lang="en-GB"/>
          </a:p>
        </p:txBody>
      </p:sp>
    </p:spTree>
    <p:extLst>
      <p:ext uri="{BB962C8B-B14F-4D97-AF65-F5344CB8AC3E}">
        <p14:creationId xmlns:p14="http://schemas.microsoft.com/office/powerpoint/2010/main" val="2449965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70658-B563-4B1C-949A-DA814DA9F49A}" type="slidenum">
              <a:rPr lang="en-GB" smtClean="0"/>
              <a:t>17</a:t>
            </a:fld>
            <a:endParaRPr lang="en-GB"/>
          </a:p>
        </p:txBody>
      </p:sp>
    </p:spTree>
    <p:extLst>
      <p:ext uri="{BB962C8B-B14F-4D97-AF65-F5344CB8AC3E}">
        <p14:creationId xmlns:p14="http://schemas.microsoft.com/office/powerpoint/2010/main" val="49568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70658-B563-4B1C-949A-DA814DA9F49A}" type="slidenum">
              <a:rPr lang="en-GB" smtClean="0"/>
              <a:t>19</a:t>
            </a:fld>
            <a:endParaRPr lang="en-GB"/>
          </a:p>
        </p:txBody>
      </p:sp>
    </p:spTree>
    <p:extLst>
      <p:ext uri="{BB962C8B-B14F-4D97-AF65-F5344CB8AC3E}">
        <p14:creationId xmlns:p14="http://schemas.microsoft.com/office/powerpoint/2010/main" val="277051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https://www.youtube.com/watch?v=HjRmQth8hbI</a:t>
            </a:r>
          </a:p>
        </p:txBody>
      </p:sp>
      <p:sp>
        <p:nvSpPr>
          <p:cNvPr id="4" name="Slide Number Placeholder 3"/>
          <p:cNvSpPr>
            <a:spLocks noGrp="1"/>
          </p:cNvSpPr>
          <p:nvPr>
            <p:ph type="sldNum" sz="quarter" idx="5"/>
          </p:nvPr>
        </p:nvSpPr>
        <p:spPr/>
        <p:txBody>
          <a:bodyPr/>
          <a:lstStyle/>
          <a:p>
            <a:fld id="{3DE70658-B563-4B1C-949A-DA814DA9F49A}" type="slidenum">
              <a:rPr lang="en-GB" smtClean="0"/>
              <a:t>21</a:t>
            </a:fld>
            <a:endParaRPr lang="en-GB"/>
          </a:p>
        </p:txBody>
      </p:sp>
    </p:spTree>
    <p:extLst>
      <p:ext uri="{BB962C8B-B14F-4D97-AF65-F5344CB8AC3E}">
        <p14:creationId xmlns:p14="http://schemas.microsoft.com/office/powerpoint/2010/main" val="376300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https://journals.plos.org/plosone/article?id=10.1371/journal.pone.0073076</a:t>
            </a:r>
          </a:p>
        </p:txBody>
      </p:sp>
      <p:sp>
        <p:nvSpPr>
          <p:cNvPr id="4" name="Slide Number Placeholder 3"/>
          <p:cNvSpPr>
            <a:spLocks noGrp="1"/>
          </p:cNvSpPr>
          <p:nvPr>
            <p:ph type="sldNum" sz="quarter" idx="5"/>
          </p:nvPr>
        </p:nvSpPr>
        <p:spPr/>
        <p:txBody>
          <a:bodyPr/>
          <a:lstStyle/>
          <a:p>
            <a:fld id="{3DE70658-B563-4B1C-949A-DA814DA9F49A}" type="slidenum">
              <a:rPr lang="en-GB" smtClean="0"/>
              <a:t>4</a:t>
            </a:fld>
            <a:endParaRPr lang="en-GB"/>
          </a:p>
        </p:txBody>
      </p:sp>
    </p:spTree>
    <p:extLst>
      <p:ext uri="{BB962C8B-B14F-4D97-AF65-F5344CB8AC3E}">
        <p14:creationId xmlns:p14="http://schemas.microsoft.com/office/powerpoint/2010/main" val="401761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moderate CKD (chronic kidney disease)</a:t>
            </a:r>
          </a:p>
          <a:p>
            <a:r>
              <a:rPr lang="en-GB" dirty="0"/>
              <a:t>Urine samples: Metabolon HD4 platform. </a:t>
            </a:r>
          </a:p>
          <a:p>
            <a:endParaRPr lang="en-GB" dirty="0"/>
          </a:p>
          <a:p>
            <a:r>
              <a:rPr lang="en-GB" dirty="0"/>
              <a:t>Genotyping was performed with the Illumina Omni2.5Exome Chip. </a:t>
            </a:r>
          </a:p>
          <a:p>
            <a:endParaRPr lang="en-GB" dirty="0"/>
          </a:p>
          <a:p>
            <a:endParaRPr lang="en-GB" dirty="0"/>
          </a:p>
        </p:txBody>
      </p:sp>
      <p:sp>
        <p:nvSpPr>
          <p:cNvPr id="4" name="Slide Number Placeholder 3"/>
          <p:cNvSpPr>
            <a:spLocks noGrp="1"/>
          </p:cNvSpPr>
          <p:nvPr>
            <p:ph type="sldNum" sz="quarter" idx="5"/>
          </p:nvPr>
        </p:nvSpPr>
        <p:spPr/>
        <p:txBody>
          <a:bodyPr/>
          <a:lstStyle/>
          <a:p>
            <a:fld id="{3DE70658-B563-4B1C-949A-DA814DA9F49A}" type="slidenum">
              <a:rPr lang="en-GB" smtClean="0"/>
              <a:t>6</a:t>
            </a:fld>
            <a:endParaRPr lang="en-GB"/>
          </a:p>
        </p:txBody>
      </p:sp>
    </p:spTree>
    <p:extLst>
      <p:ext uri="{BB962C8B-B14F-4D97-AF65-F5344CB8AC3E}">
        <p14:creationId xmlns:p14="http://schemas.microsoft.com/office/powerpoint/2010/main" val="376384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burden test and the sequence kernel association test (SKAT) were carried out for each gene and each metabolite or metabolite ratio using the </a:t>
            </a:r>
            <a:r>
              <a:rPr lang="en-GB" dirty="0" err="1"/>
              <a:t>seqMeta</a:t>
            </a:r>
            <a:r>
              <a:rPr lang="en-GB" dirty="0"/>
              <a:t> R package (Methods). https://github.com/DavisBrian/seqMeta</a:t>
            </a:r>
          </a:p>
          <a:p>
            <a:endParaRPr lang="en-GB" dirty="0"/>
          </a:p>
          <a:p>
            <a:endParaRPr lang="en-GB" dirty="0"/>
          </a:p>
          <a:p>
            <a:r>
              <a:rPr lang="en-GB" dirty="0"/>
              <a:t>We used an additive genetic model and adjusted for sex, age, eGFR, UACR, and principal components. Statistical significance was defined using a Bonferroni correction and set at 1.46E−09 (single metabolites) and 4.02E-11 (ratios). </a:t>
            </a:r>
          </a:p>
          <a:p>
            <a:endParaRPr lang="en-GB" dirty="0"/>
          </a:p>
        </p:txBody>
      </p:sp>
      <p:sp>
        <p:nvSpPr>
          <p:cNvPr id="4" name="Slide Number Placeholder 3"/>
          <p:cNvSpPr>
            <a:spLocks noGrp="1"/>
          </p:cNvSpPr>
          <p:nvPr>
            <p:ph type="sldNum" sz="quarter" idx="5"/>
          </p:nvPr>
        </p:nvSpPr>
        <p:spPr/>
        <p:txBody>
          <a:bodyPr/>
          <a:lstStyle/>
          <a:p>
            <a:fld id="{3DE70658-B563-4B1C-949A-DA814DA9F49A}" type="slidenum">
              <a:rPr lang="en-GB" smtClean="0"/>
              <a:t>7</a:t>
            </a:fld>
            <a:endParaRPr lang="en-GB"/>
          </a:p>
        </p:txBody>
      </p:sp>
    </p:spTree>
    <p:extLst>
      <p:ext uri="{BB962C8B-B14F-4D97-AF65-F5344CB8AC3E}">
        <p14:creationId xmlns:p14="http://schemas.microsoft.com/office/powerpoint/2010/main" val="82221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Ratio results were further filtered by a </a:t>
            </a:r>
            <a:r>
              <a:rPr lang="en-GB" i="1" dirty="0"/>
              <a:t>p</a:t>
            </a:r>
            <a:r>
              <a:rPr lang="en-GB" dirty="0"/>
              <a:t>-gain of &gt;537,140 to select ratios that carry information beyond its single metabolites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same model was applied to obtain single variant association results for the variants included in the gene-based tests.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silico knockout models to validate findings were generated in a Virtual Metabolic Human.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Enrichment analyses of significant genes were carried out using GO terms, KEGG pathways, and gene expression data from tissues and cell types.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Conditional analyses were carried out to assess the effect of nearby common metabolite-associated variants on the findings from this study.</a:t>
            </a:r>
          </a:p>
        </p:txBody>
      </p:sp>
      <p:sp>
        <p:nvSpPr>
          <p:cNvPr id="4" name="Slide Number Placeholder 3"/>
          <p:cNvSpPr>
            <a:spLocks noGrp="1"/>
          </p:cNvSpPr>
          <p:nvPr>
            <p:ph type="sldNum" sz="quarter" idx="5"/>
          </p:nvPr>
        </p:nvSpPr>
        <p:spPr/>
        <p:txBody>
          <a:bodyPr/>
          <a:lstStyle/>
          <a:p>
            <a:fld id="{3DE70658-B563-4B1C-949A-DA814DA9F49A}" type="slidenum">
              <a:rPr lang="en-GB" smtClean="0"/>
              <a:t>8</a:t>
            </a:fld>
            <a:endParaRPr lang="en-GB"/>
          </a:p>
        </p:txBody>
      </p:sp>
    </p:spTree>
    <p:extLst>
      <p:ext uri="{BB962C8B-B14F-4D97-AF65-F5344CB8AC3E}">
        <p14:creationId xmlns:p14="http://schemas.microsoft.com/office/powerpoint/2010/main" val="3278111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symbols depict the effect of </a:t>
            </a:r>
            <a:r>
              <a:rPr lang="en-GB" b="1" dirty="0"/>
              <a:t>each variant</a:t>
            </a:r>
            <a:r>
              <a:rPr lang="en-GB" dirty="0"/>
              <a:t> that contributed to an aggregate association signal on the level of each significantly associated metabolite. Variants associated with more than one metabolite are therefore included for each metabolite because their associated effects can differ. The </a:t>
            </a:r>
            <a:r>
              <a:rPr lang="en-GB" i="1" dirty="0"/>
              <a:t>Y</a:t>
            </a:r>
            <a:r>
              <a:rPr lang="en-GB" dirty="0"/>
              <a:t>-axis represents the variants’ effects on inverse normal transformed metabolite levels; one unit represents one standard deviation. Color-coding and marker shape represent the consequence of 218 variants in the 26 metabolite-associated genes: white circle (nonsynonymous), cyan square (splice), orange triangle (stop-gain/loss).</a:t>
            </a:r>
          </a:p>
          <a:p>
            <a:endParaRPr lang="en-GB" dirty="0"/>
          </a:p>
        </p:txBody>
      </p:sp>
      <p:sp>
        <p:nvSpPr>
          <p:cNvPr id="4" name="Slide Number Placeholder 3"/>
          <p:cNvSpPr>
            <a:spLocks noGrp="1"/>
          </p:cNvSpPr>
          <p:nvPr>
            <p:ph type="sldNum" sz="quarter" idx="5"/>
          </p:nvPr>
        </p:nvSpPr>
        <p:spPr/>
        <p:txBody>
          <a:bodyPr/>
          <a:lstStyle/>
          <a:p>
            <a:fld id="{3DE70658-B563-4B1C-949A-DA814DA9F49A}" type="slidenum">
              <a:rPr lang="en-GB" smtClean="0"/>
              <a:t>10</a:t>
            </a:fld>
            <a:endParaRPr lang="en-GB"/>
          </a:p>
        </p:txBody>
      </p:sp>
    </p:spTree>
    <p:extLst>
      <p:ext uri="{BB962C8B-B14F-4D97-AF65-F5344CB8AC3E}">
        <p14:creationId xmlns:p14="http://schemas.microsoft.com/office/powerpoint/2010/main" val="117821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70658-B563-4B1C-949A-DA814DA9F49A}" type="slidenum">
              <a:rPr lang="en-GB" smtClean="0"/>
              <a:t>11</a:t>
            </a:fld>
            <a:endParaRPr lang="en-GB"/>
          </a:p>
        </p:txBody>
      </p:sp>
    </p:spTree>
    <p:extLst>
      <p:ext uri="{BB962C8B-B14F-4D97-AF65-F5344CB8AC3E}">
        <p14:creationId xmlns:p14="http://schemas.microsoft.com/office/powerpoint/2010/main" val="1718442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70658-B563-4B1C-949A-DA814DA9F49A}" type="slidenum">
              <a:rPr lang="en-GB" smtClean="0"/>
              <a:t>12</a:t>
            </a:fld>
            <a:endParaRPr lang="en-GB"/>
          </a:p>
        </p:txBody>
      </p:sp>
    </p:spTree>
    <p:extLst>
      <p:ext uri="{BB962C8B-B14F-4D97-AF65-F5344CB8AC3E}">
        <p14:creationId xmlns:p14="http://schemas.microsoft.com/office/powerpoint/2010/main" val="458445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E70658-B563-4B1C-949A-DA814DA9F49A}" type="slidenum">
              <a:rPr lang="en-GB" smtClean="0"/>
              <a:t>15</a:t>
            </a:fld>
            <a:endParaRPr lang="en-GB"/>
          </a:p>
        </p:txBody>
      </p:sp>
    </p:spTree>
    <p:extLst>
      <p:ext uri="{BB962C8B-B14F-4D97-AF65-F5344CB8AC3E}">
        <p14:creationId xmlns:p14="http://schemas.microsoft.com/office/powerpoint/2010/main" val="358248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3893-A0EE-4217-99DA-44A01D95CD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E5C72B-D185-47B5-971A-12EB4A440F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05596F-BF16-4A8F-9AC7-87D9F60F0828}"/>
              </a:ext>
            </a:extLst>
          </p:cNvPr>
          <p:cNvSpPr>
            <a:spLocks noGrp="1"/>
          </p:cNvSpPr>
          <p:nvPr>
            <p:ph type="dt" sz="half" idx="10"/>
          </p:nvPr>
        </p:nvSpPr>
        <p:spPr/>
        <p:txBody>
          <a:bodyPr/>
          <a:lstStyle/>
          <a:p>
            <a:fld id="{3A1DCB45-9A98-46E8-B906-10ECAB23794B}" type="datetimeFigureOut">
              <a:rPr lang="en-GB" smtClean="0"/>
              <a:t>30/03/2021</a:t>
            </a:fld>
            <a:endParaRPr lang="en-GB"/>
          </a:p>
        </p:txBody>
      </p:sp>
      <p:sp>
        <p:nvSpPr>
          <p:cNvPr id="5" name="Footer Placeholder 4">
            <a:extLst>
              <a:ext uri="{FF2B5EF4-FFF2-40B4-BE49-F238E27FC236}">
                <a16:creationId xmlns:a16="http://schemas.microsoft.com/office/drawing/2014/main" id="{12486522-8434-44FA-A71A-07FBCE918F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C5070B-943C-44C1-A7F7-C04B546E17D5}"/>
              </a:ext>
            </a:extLst>
          </p:cNvPr>
          <p:cNvSpPr>
            <a:spLocks noGrp="1"/>
          </p:cNvSpPr>
          <p:nvPr>
            <p:ph type="sldNum" sz="quarter" idx="12"/>
          </p:nvPr>
        </p:nvSpPr>
        <p:spPr/>
        <p:txBody>
          <a:bodyPr/>
          <a:lstStyle/>
          <a:p>
            <a:fld id="{C3539B5F-FA4C-480F-8F91-F618A68CBCB5}" type="slidenum">
              <a:rPr lang="en-GB" smtClean="0"/>
              <a:t>‹#›</a:t>
            </a:fld>
            <a:endParaRPr lang="en-GB"/>
          </a:p>
        </p:txBody>
      </p:sp>
    </p:spTree>
    <p:extLst>
      <p:ext uri="{BB962C8B-B14F-4D97-AF65-F5344CB8AC3E}">
        <p14:creationId xmlns:p14="http://schemas.microsoft.com/office/powerpoint/2010/main" val="251888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2D2E-C8BC-46F0-8AEE-EA43BE1A8E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29179F-F775-416D-A5B9-FC89911193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E4AEA6-BCFC-452D-8211-65BCDA4B3463}"/>
              </a:ext>
            </a:extLst>
          </p:cNvPr>
          <p:cNvSpPr>
            <a:spLocks noGrp="1"/>
          </p:cNvSpPr>
          <p:nvPr>
            <p:ph type="dt" sz="half" idx="10"/>
          </p:nvPr>
        </p:nvSpPr>
        <p:spPr/>
        <p:txBody>
          <a:bodyPr/>
          <a:lstStyle/>
          <a:p>
            <a:fld id="{3A1DCB45-9A98-46E8-B906-10ECAB23794B}" type="datetimeFigureOut">
              <a:rPr lang="en-GB" smtClean="0"/>
              <a:t>30/03/2021</a:t>
            </a:fld>
            <a:endParaRPr lang="en-GB"/>
          </a:p>
        </p:txBody>
      </p:sp>
      <p:sp>
        <p:nvSpPr>
          <p:cNvPr id="5" name="Footer Placeholder 4">
            <a:extLst>
              <a:ext uri="{FF2B5EF4-FFF2-40B4-BE49-F238E27FC236}">
                <a16:creationId xmlns:a16="http://schemas.microsoft.com/office/drawing/2014/main" id="{FD2989D1-1404-4DB8-8461-AEB87C5F5E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BD2EAC-312A-4473-AF4F-4A8BC7CD8183}"/>
              </a:ext>
            </a:extLst>
          </p:cNvPr>
          <p:cNvSpPr>
            <a:spLocks noGrp="1"/>
          </p:cNvSpPr>
          <p:nvPr>
            <p:ph type="sldNum" sz="quarter" idx="12"/>
          </p:nvPr>
        </p:nvSpPr>
        <p:spPr/>
        <p:txBody>
          <a:bodyPr/>
          <a:lstStyle/>
          <a:p>
            <a:fld id="{C3539B5F-FA4C-480F-8F91-F618A68CBCB5}" type="slidenum">
              <a:rPr lang="en-GB" smtClean="0"/>
              <a:t>‹#›</a:t>
            </a:fld>
            <a:endParaRPr lang="en-GB"/>
          </a:p>
        </p:txBody>
      </p:sp>
    </p:spTree>
    <p:extLst>
      <p:ext uri="{BB962C8B-B14F-4D97-AF65-F5344CB8AC3E}">
        <p14:creationId xmlns:p14="http://schemas.microsoft.com/office/powerpoint/2010/main" val="1566710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8F98D8-FD52-4AF3-A9CC-3F48B89536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43A45A-5359-4282-8323-881C7C173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4822E0-82DF-409A-91DF-C92E6B94F161}"/>
              </a:ext>
            </a:extLst>
          </p:cNvPr>
          <p:cNvSpPr>
            <a:spLocks noGrp="1"/>
          </p:cNvSpPr>
          <p:nvPr>
            <p:ph type="dt" sz="half" idx="10"/>
          </p:nvPr>
        </p:nvSpPr>
        <p:spPr/>
        <p:txBody>
          <a:bodyPr/>
          <a:lstStyle/>
          <a:p>
            <a:fld id="{3A1DCB45-9A98-46E8-B906-10ECAB23794B}" type="datetimeFigureOut">
              <a:rPr lang="en-GB" smtClean="0"/>
              <a:t>30/03/2021</a:t>
            </a:fld>
            <a:endParaRPr lang="en-GB"/>
          </a:p>
        </p:txBody>
      </p:sp>
      <p:sp>
        <p:nvSpPr>
          <p:cNvPr id="5" name="Footer Placeholder 4">
            <a:extLst>
              <a:ext uri="{FF2B5EF4-FFF2-40B4-BE49-F238E27FC236}">
                <a16:creationId xmlns:a16="http://schemas.microsoft.com/office/drawing/2014/main" id="{9C7C36ED-D6E0-446E-8E6A-6DEC0D1D35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9F701F-979C-4342-9BE9-D2AB69C28284}"/>
              </a:ext>
            </a:extLst>
          </p:cNvPr>
          <p:cNvSpPr>
            <a:spLocks noGrp="1"/>
          </p:cNvSpPr>
          <p:nvPr>
            <p:ph type="sldNum" sz="quarter" idx="12"/>
          </p:nvPr>
        </p:nvSpPr>
        <p:spPr/>
        <p:txBody>
          <a:bodyPr/>
          <a:lstStyle/>
          <a:p>
            <a:fld id="{C3539B5F-FA4C-480F-8F91-F618A68CBCB5}" type="slidenum">
              <a:rPr lang="en-GB" smtClean="0"/>
              <a:t>‹#›</a:t>
            </a:fld>
            <a:endParaRPr lang="en-GB"/>
          </a:p>
        </p:txBody>
      </p:sp>
    </p:spTree>
    <p:extLst>
      <p:ext uri="{BB962C8B-B14F-4D97-AF65-F5344CB8AC3E}">
        <p14:creationId xmlns:p14="http://schemas.microsoft.com/office/powerpoint/2010/main" val="45006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3BEB-AFA9-4B97-BE5F-7CAC7F5E2F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878531-8233-44CD-8865-B754930D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9FC105-CB7A-49F7-AF65-9DE890B1B9D5}"/>
              </a:ext>
            </a:extLst>
          </p:cNvPr>
          <p:cNvSpPr>
            <a:spLocks noGrp="1"/>
          </p:cNvSpPr>
          <p:nvPr>
            <p:ph type="dt" sz="half" idx="10"/>
          </p:nvPr>
        </p:nvSpPr>
        <p:spPr/>
        <p:txBody>
          <a:bodyPr/>
          <a:lstStyle/>
          <a:p>
            <a:fld id="{3A1DCB45-9A98-46E8-B906-10ECAB23794B}" type="datetimeFigureOut">
              <a:rPr lang="en-GB" smtClean="0"/>
              <a:t>30/03/2021</a:t>
            </a:fld>
            <a:endParaRPr lang="en-GB"/>
          </a:p>
        </p:txBody>
      </p:sp>
      <p:sp>
        <p:nvSpPr>
          <p:cNvPr id="5" name="Footer Placeholder 4">
            <a:extLst>
              <a:ext uri="{FF2B5EF4-FFF2-40B4-BE49-F238E27FC236}">
                <a16:creationId xmlns:a16="http://schemas.microsoft.com/office/drawing/2014/main" id="{E265B04D-E856-459D-8C4F-43760BD6A6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C09A8-E2DC-454D-B1E7-FDDDE6701AF3}"/>
              </a:ext>
            </a:extLst>
          </p:cNvPr>
          <p:cNvSpPr>
            <a:spLocks noGrp="1"/>
          </p:cNvSpPr>
          <p:nvPr>
            <p:ph type="sldNum" sz="quarter" idx="12"/>
          </p:nvPr>
        </p:nvSpPr>
        <p:spPr/>
        <p:txBody>
          <a:bodyPr/>
          <a:lstStyle/>
          <a:p>
            <a:fld id="{C3539B5F-FA4C-480F-8F91-F618A68CBCB5}" type="slidenum">
              <a:rPr lang="en-GB" smtClean="0"/>
              <a:t>‹#›</a:t>
            </a:fld>
            <a:endParaRPr lang="en-GB"/>
          </a:p>
        </p:txBody>
      </p:sp>
    </p:spTree>
    <p:extLst>
      <p:ext uri="{BB962C8B-B14F-4D97-AF65-F5344CB8AC3E}">
        <p14:creationId xmlns:p14="http://schemas.microsoft.com/office/powerpoint/2010/main" val="305796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FFA5-3124-4C92-A98C-F2EE603226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1C868D-E893-49DA-ACE9-9D51A75B21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C21CDB-93AD-45A7-9CC5-B4C5D85BDE1C}"/>
              </a:ext>
            </a:extLst>
          </p:cNvPr>
          <p:cNvSpPr>
            <a:spLocks noGrp="1"/>
          </p:cNvSpPr>
          <p:nvPr>
            <p:ph type="dt" sz="half" idx="10"/>
          </p:nvPr>
        </p:nvSpPr>
        <p:spPr/>
        <p:txBody>
          <a:bodyPr/>
          <a:lstStyle/>
          <a:p>
            <a:fld id="{3A1DCB45-9A98-46E8-B906-10ECAB23794B}" type="datetimeFigureOut">
              <a:rPr lang="en-GB" smtClean="0"/>
              <a:t>30/03/2021</a:t>
            </a:fld>
            <a:endParaRPr lang="en-GB"/>
          </a:p>
        </p:txBody>
      </p:sp>
      <p:sp>
        <p:nvSpPr>
          <p:cNvPr id="5" name="Footer Placeholder 4">
            <a:extLst>
              <a:ext uri="{FF2B5EF4-FFF2-40B4-BE49-F238E27FC236}">
                <a16:creationId xmlns:a16="http://schemas.microsoft.com/office/drawing/2014/main" id="{075706F6-1BB4-41FD-8909-F7538A01E3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B04908-0557-47B8-BA09-3DD3B5D0FB3E}"/>
              </a:ext>
            </a:extLst>
          </p:cNvPr>
          <p:cNvSpPr>
            <a:spLocks noGrp="1"/>
          </p:cNvSpPr>
          <p:nvPr>
            <p:ph type="sldNum" sz="quarter" idx="12"/>
          </p:nvPr>
        </p:nvSpPr>
        <p:spPr/>
        <p:txBody>
          <a:bodyPr/>
          <a:lstStyle/>
          <a:p>
            <a:fld id="{C3539B5F-FA4C-480F-8F91-F618A68CBCB5}" type="slidenum">
              <a:rPr lang="en-GB" smtClean="0"/>
              <a:t>‹#›</a:t>
            </a:fld>
            <a:endParaRPr lang="en-GB"/>
          </a:p>
        </p:txBody>
      </p:sp>
    </p:spTree>
    <p:extLst>
      <p:ext uri="{BB962C8B-B14F-4D97-AF65-F5344CB8AC3E}">
        <p14:creationId xmlns:p14="http://schemas.microsoft.com/office/powerpoint/2010/main" val="57047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C87D-E425-4898-84DB-BFD43D5CFB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4FA429-89BD-4136-9326-0777D6AFA0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57BCB5-9F57-43EC-9670-0000B8EF8D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A64A5C-9B29-40C6-AB2A-1D33E7C247DA}"/>
              </a:ext>
            </a:extLst>
          </p:cNvPr>
          <p:cNvSpPr>
            <a:spLocks noGrp="1"/>
          </p:cNvSpPr>
          <p:nvPr>
            <p:ph type="dt" sz="half" idx="10"/>
          </p:nvPr>
        </p:nvSpPr>
        <p:spPr/>
        <p:txBody>
          <a:bodyPr/>
          <a:lstStyle/>
          <a:p>
            <a:fld id="{3A1DCB45-9A98-46E8-B906-10ECAB23794B}" type="datetimeFigureOut">
              <a:rPr lang="en-GB" smtClean="0"/>
              <a:t>30/03/2021</a:t>
            </a:fld>
            <a:endParaRPr lang="en-GB"/>
          </a:p>
        </p:txBody>
      </p:sp>
      <p:sp>
        <p:nvSpPr>
          <p:cNvPr id="6" name="Footer Placeholder 5">
            <a:extLst>
              <a:ext uri="{FF2B5EF4-FFF2-40B4-BE49-F238E27FC236}">
                <a16:creationId xmlns:a16="http://schemas.microsoft.com/office/drawing/2014/main" id="{97F7BA7F-7C10-4B42-BC76-17281552D1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24E182-3DB5-4EF6-9B09-CF5C42388301}"/>
              </a:ext>
            </a:extLst>
          </p:cNvPr>
          <p:cNvSpPr>
            <a:spLocks noGrp="1"/>
          </p:cNvSpPr>
          <p:nvPr>
            <p:ph type="sldNum" sz="quarter" idx="12"/>
          </p:nvPr>
        </p:nvSpPr>
        <p:spPr/>
        <p:txBody>
          <a:bodyPr/>
          <a:lstStyle/>
          <a:p>
            <a:fld id="{C3539B5F-FA4C-480F-8F91-F618A68CBCB5}" type="slidenum">
              <a:rPr lang="en-GB" smtClean="0"/>
              <a:t>‹#›</a:t>
            </a:fld>
            <a:endParaRPr lang="en-GB"/>
          </a:p>
        </p:txBody>
      </p:sp>
    </p:spTree>
    <p:extLst>
      <p:ext uri="{BB962C8B-B14F-4D97-AF65-F5344CB8AC3E}">
        <p14:creationId xmlns:p14="http://schemas.microsoft.com/office/powerpoint/2010/main" val="397080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4F3C-0145-4095-8CA7-06CAB69D59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4940C7-C7D3-4752-92DB-8AB0458E76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212668-4E94-4257-B09B-14C01ED382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175EDB-C4DE-4082-9E02-3175FDC30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4C1063-5CE9-477A-BF81-21F1541F25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727993-F58A-49FD-9F0A-7B8C791CB7EE}"/>
              </a:ext>
            </a:extLst>
          </p:cNvPr>
          <p:cNvSpPr>
            <a:spLocks noGrp="1"/>
          </p:cNvSpPr>
          <p:nvPr>
            <p:ph type="dt" sz="half" idx="10"/>
          </p:nvPr>
        </p:nvSpPr>
        <p:spPr/>
        <p:txBody>
          <a:bodyPr/>
          <a:lstStyle/>
          <a:p>
            <a:fld id="{3A1DCB45-9A98-46E8-B906-10ECAB23794B}" type="datetimeFigureOut">
              <a:rPr lang="en-GB" smtClean="0"/>
              <a:t>30/03/2021</a:t>
            </a:fld>
            <a:endParaRPr lang="en-GB"/>
          </a:p>
        </p:txBody>
      </p:sp>
      <p:sp>
        <p:nvSpPr>
          <p:cNvPr id="8" name="Footer Placeholder 7">
            <a:extLst>
              <a:ext uri="{FF2B5EF4-FFF2-40B4-BE49-F238E27FC236}">
                <a16:creationId xmlns:a16="http://schemas.microsoft.com/office/drawing/2014/main" id="{8B36F36D-F5B7-4CA3-8713-FEC0626276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A48201-D56E-4C0C-A8E3-1128A0D6B468}"/>
              </a:ext>
            </a:extLst>
          </p:cNvPr>
          <p:cNvSpPr>
            <a:spLocks noGrp="1"/>
          </p:cNvSpPr>
          <p:nvPr>
            <p:ph type="sldNum" sz="quarter" idx="12"/>
          </p:nvPr>
        </p:nvSpPr>
        <p:spPr/>
        <p:txBody>
          <a:bodyPr/>
          <a:lstStyle/>
          <a:p>
            <a:fld id="{C3539B5F-FA4C-480F-8F91-F618A68CBCB5}" type="slidenum">
              <a:rPr lang="en-GB" smtClean="0"/>
              <a:t>‹#›</a:t>
            </a:fld>
            <a:endParaRPr lang="en-GB"/>
          </a:p>
        </p:txBody>
      </p:sp>
    </p:spTree>
    <p:extLst>
      <p:ext uri="{BB962C8B-B14F-4D97-AF65-F5344CB8AC3E}">
        <p14:creationId xmlns:p14="http://schemas.microsoft.com/office/powerpoint/2010/main" val="358652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1E652-5293-4F4C-BB18-2AEAFD7F41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09D0C2-CF00-4120-BD0F-B435A356A958}"/>
              </a:ext>
            </a:extLst>
          </p:cNvPr>
          <p:cNvSpPr>
            <a:spLocks noGrp="1"/>
          </p:cNvSpPr>
          <p:nvPr>
            <p:ph type="dt" sz="half" idx="10"/>
          </p:nvPr>
        </p:nvSpPr>
        <p:spPr/>
        <p:txBody>
          <a:bodyPr/>
          <a:lstStyle/>
          <a:p>
            <a:fld id="{3A1DCB45-9A98-46E8-B906-10ECAB23794B}" type="datetimeFigureOut">
              <a:rPr lang="en-GB" smtClean="0"/>
              <a:t>30/03/2021</a:t>
            </a:fld>
            <a:endParaRPr lang="en-GB"/>
          </a:p>
        </p:txBody>
      </p:sp>
      <p:sp>
        <p:nvSpPr>
          <p:cNvPr id="4" name="Footer Placeholder 3">
            <a:extLst>
              <a:ext uri="{FF2B5EF4-FFF2-40B4-BE49-F238E27FC236}">
                <a16:creationId xmlns:a16="http://schemas.microsoft.com/office/drawing/2014/main" id="{AEC01942-3C9C-4A31-ADE4-20DBB682FF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E0655D-11DF-421E-8AFE-B9B80B46B8AD}"/>
              </a:ext>
            </a:extLst>
          </p:cNvPr>
          <p:cNvSpPr>
            <a:spLocks noGrp="1"/>
          </p:cNvSpPr>
          <p:nvPr>
            <p:ph type="sldNum" sz="quarter" idx="12"/>
          </p:nvPr>
        </p:nvSpPr>
        <p:spPr/>
        <p:txBody>
          <a:bodyPr/>
          <a:lstStyle/>
          <a:p>
            <a:fld id="{C3539B5F-FA4C-480F-8F91-F618A68CBCB5}" type="slidenum">
              <a:rPr lang="en-GB" smtClean="0"/>
              <a:t>‹#›</a:t>
            </a:fld>
            <a:endParaRPr lang="en-GB"/>
          </a:p>
        </p:txBody>
      </p:sp>
    </p:spTree>
    <p:extLst>
      <p:ext uri="{BB962C8B-B14F-4D97-AF65-F5344CB8AC3E}">
        <p14:creationId xmlns:p14="http://schemas.microsoft.com/office/powerpoint/2010/main" val="239305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015644-324C-4AD3-AFBD-188CC0DC6B10}"/>
              </a:ext>
            </a:extLst>
          </p:cNvPr>
          <p:cNvSpPr>
            <a:spLocks noGrp="1"/>
          </p:cNvSpPr>
          <p:nvPr>
            <p:ph type="dt" sz="half" idx="10"/>
          </p:nvPr>
        </p:nvSpPr>
        <p:spPr/>
        <p:txBody>
          <a:bodyPr/>
          <a:lstStyle/>
          <a:p>
            <a:fld id="{3A1DCB45-9A98-46E8-B906-10ECAB23794B}" type="datetimeFigureOut">
              <a:rPr lang="en-GB" smtClean="0"/>
              <a:t>30/03/2021</a:t>
            </a:fld>
            <a:endParaRPr lang="en-GB"/>
          </a:p>
        </p:txBody>
      </p:sp>
      <p:sp>
        <p:nvSpPr>
          <p:cNvPr id="3" name="Footer Placeholder 2">
            <a:extLst>
              <a:ext uri="{FF2B5EF4-FFF2-40B4-BE49-F238E27FC236}">
                <a16:creationId xmlns:a16="http://schemas.microsoft.com/office/drawing/2014/main" id="{F64B70CC-E2F8-40DE-9C00-852D8CB605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16F922-A51E-47F4-BBF9-87C80CAF75FB}"/>
              </a:ext>
            </a:extLst>
          </p:cNvPr>
          <p:cNvSpPr>
            <a:spLocks noGrp="1"/>
          </p:cNvSpPr>
          <p:nvPr>
            <p:ph type="sldNum" sz="quarter" idx="12"/>
          </p:nvPr>
        </p:nvSpPr>
        <p:spPr/>
        <p:txBody>
          <a:bodyPr/>
          <a:lstStyle/>
          <a:p>
            <a:fld id="{C3539B5F-FA4C-480F-8F91-F618A68CBCB5}" type="slidenum">
              <a:rPr lang="en-GB" smtClean="0"/>
              <a:t>‹#›</a:t>
            </a:fld>
            <a:endParaRPr lang="en-GB"/>
          </a:p>
        </p:txBody>
      </p:sp>
    </p:spTree>
    <p:extLst>
      <p:ext uri="{BB962C8B-B14F-4D97-AF65-F5344CB8AC3E}">
        <p14:creationId xmlns:p14="http://schemas.microsoft.com/office/powerpoint/2010/main" val="2045585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64B6-7F7B-47D3-95BF-EE7145343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3ECE0D-058A-4A20-BBF6-7B7C66648E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08D779-8E80-466D-A8E8-6DDFFC709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E1691-E5C7-4158-8F09-6368B2448A2B}"/>
              </a:ext>
            </a:extLst>
          </p:cNvPr>
          <p:cNvSpPr>
            <a:spLocks noGrp="1"/>
          </p:cNvSpPr>
          <p:nvPr>
            <p:ph type="dt" sz="half" idx="10"/>
          </p:nvPr>
        </p:nvSpPr>
        <p:spPr/>
        <p:txBody>
          <a:bodyPr/>
          <a:lstStyle/>
          <a:p>
            <a:fld id="{3A1DCB45-9A98-46E8-B906-10ECAB23794B}" type="datetimeFigureOut">
              <a:rPr lang="en-GB" smtClean="0"/>
              <a:t>30/03/2021</a:t>
            </a:fld>
            <a:endParaRPr lang="en-GB"/>
          </a:p>
        </p:txBody>
      </p:sp>
      <p:sp>
        <p:nvSpPr>
          <p:cNvPr id="6" name="Footer Placeholder 5">
            <a:extLst>
              <a:ext uri="{FF2B5EF4-FFF2-40B4-BE49-F238E27FC236}">
                <a16:creationId xmlns:a16="http://schemas.microsoft.com/office/drawing/2014/main" id="{4B5CDF71-6CA7-437B-BB83-35D1151A20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3DE4C0-B052-4DF2-99E5-69859A316DFA}"/>
              </a:ext>
            </a:extLst>
          </p:cNvPr>
          <p:cNvSpPr>
            <a:spLocks noGrp="1"/>
          </p:cNvSpPr>
          <p:nvPr>
            <p:ph type="sldNum" sz="quarter" idx="12"/>
          </p:nvPr>
        </p:nvSpPr>
        <p:spPr/>
        <p:txBody>
          <a:bodyPr/>
          <a:lstStyle/>
          <a:p>
            <a:fld id="{C3539B5F-FA4C-480F-8F91-F618A68CBCB5}" type="slidenum">
              <a:rPr lang="en-GB" smtClean="0"/>
              <a:t>‹#›</a:t>
            </a:fld>
            <a:endParaRPr lang="en-GB"/>
          </a:p>
        </p:txBody>
      </p:sp>
    </p:spTree>
    <p:extLst>
      <p:ext uri="{BB962C8B-B14F-4D97-AF65-F5344CB8AC3E}">
        <p14:creationId xmlns:p14="http://schemas.microsoft.com/office/powerpoint/2010/main" val="234439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42B1-D34D-41D8-AFB2-6416756B71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29B01F-1DC8-4B5A-A2B5-C2FD4A9E9F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F3589C5-9561-429F-8771-788F9D38E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C31F7-6C58-4D00-861A-B5F04C0618A8}"/>
              </a:ext>
            </a:extLst>
          </p:cNvPr>
          <p:cNvSpPr>
            <a:spLocks noGrp="1"/>
          </p:cNvSpPr>
          <p:nvPr>
            <p:ph type="dt" sz="half" idx="10"/>
          </p:nvPr>
        </p:nvSpPr>
        <p:spPr/>
        <p:txBody>
          <a:bodyPr/>
          <a:lstStyle/>
          <a:p>
            <a:fld id="{3A1DCB45-9A98-46E8-B906-10ECAB23794B}" type="datetimeFigureOut">
              <a:rPr lang="en-GB" smtClean="0"/>
              <a:t>30/03/2021</a:t>
            </a:fld>
            <a:endParaRPr lang="en-GB"/>
          </a:p>
        </p:txBody>
      </p:sp>
      <p:sp>
        <p:nvSpPr>
          <p:cNvPr id="6" name="Footer Placeholder 5">
            <a:extLst>
              <a:ext uri="{FF2B5EF4-FFF2-40B4-BE49-F238E27FC236}">
                <a16:creationId xmlns:a16="http://schemas.microsoft.com/office/drawing/2014/main" id="{CD16E1AE-8D97-4E5C-9827-937C165649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B30B9E-75DD-4850-A0CD-BEA0D63BC77D}"/>
              </a:ext>
            </a:extLst>
          </p:cNvPr>
          <p:cNvSpPr>
            <a:spLocks noGrp="1"/>
          </p:cNvSpPr>
          <p:nvPr>
            <p:ph type="sldNum" sz="quarter" idx="12"/>
          </p:nvPr>
        </p:nvSpPr>
        <p:spPr/>
        <p:txBody>
          <a:bodyPr/>
          <a:lstStyle/>
          <a:p>
            <a:fld id="{C3539B5F-FA4C-480F-8F91-F618A68CBCB5}" type="slidenum">
              <a:rPr lang="en-GB" smtClean="0"/>
              <a:t>‹#›</a:t>
            </a:fld>
            <a:endParaRPr lang="en-GB"/>
          </a:p>
        </p:txBody>
      </p:sp>
    </p:spTree>
    <p:extLst>
      <p:ext uri="{BB962C8B-B14F-4D97-AF65-F5344CB8AC3E}">
        <p14:creationId xmlns:p14="http://schemas.microsoft.com/office/powerpoint/2010/main" val="388223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CE08C7-94AB-416D-8C31-261AEE4C0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E1A67A-6E8F-461F-9BB8-FC6490C0F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75E551-A300-4F3F-9579-650C9F521B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DCB45-9A98-46E8-B906-10ECAB23794B}" type="datetimeFigureOut">
              <a:rPr lang="en-GB" smtClean="0"/>
              <a:t>30/03/2021</a:t>
            </a:fld>
            <a:endParaRPr lang="en-GB"/>
          </a:p>
        </p:txBody>
      </p:sp>
      <p:sp>
        <p:nvSpPr>
          <p:cNvPr id="5" name="Footer Placeholder 4">
            <a:extLst>
              <a:ext uri="{FF2B5EF4-FFF2-40B4-BE49-F238E27FC236}">
                <a16:creationId xmlns:a16="http://schemas.microsoft.com/office/drawing/2014/main" id="{FB88A220-7A2B-40F7-8287-06AC3E300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4B522D-26BF-4055-94D2-2A24B9F47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39B5F-FA4C-480F-8F91-F618A68CBCB5}" type="slidenum">
              <a:rPr lang="en-GB" smtClean="0"/>
              <a:t>‹#›</a:t>
            </a:fld>
            <a:endParaRPr lang="en-GB"/>
          </a:p>
        </p:txBody>
      </p:sp>
    </p:spTree>
    <p:extLst>
      <p:ext uri="{BB962C8B-B14F-4D97-AF65-F5344CB8AC3E}">
        <p14:creationId xmlns:p14="http://schemas.microsoft.com/office/powerpoint/2010/main" val="338009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653B44-3EEB-4484-A567-3AB97855409C}"/>
              </a:ext>
            </a:extLst>
          </p:cNvPr>
          <p:cNvSpPr>
            <a:spLocks noGrp="1"/>
          </p:cNvSpPr>
          <p:nvPr>
            <p:ph type="subTitle" idx="1"/>
          </p:nvPr>
        </p:nvSpPr>
        <p:spPr/>
        <p:txBody>
          <a:bodyPr/>
          <a:lstStyle/>
          <a:p>
            <a:endParaRPr lang="en-GB" dirty="0"/>
          </a:p>
        </p:txBody>
      </p:sp>
      <p:pic>
        <p:nvPicPr>
          <p:cNvPr id="5" name="Picture 4">
            <a:extLst>
              <a:ext uri="{FF2B5EF4-FFF2-40B4-BE49-F238E27FC236}">
                <a16:creationId xmlns:a16="http://schemas.microsoft.com/office/drawing/2014/main" id="{E0FB0154-06D8-47D2-BD09-F7BB9C8F08AB}"/>
              </a:ext>
            </a:extLst>
          </p:cNvPr>
          <p:cNvPicPr>
            <a:picLocks noChangeAspect="1"/>
          </p:cNvPicPr>
          <p:nvPr/>
        </p:nvPicPr>
        <p:blipFill>
          <a:blip r:embed="rId2"/>
          <a:stretch>
            <a:fillRect/>
          </a:stretch>
        </p:blipFill>
        <p:spPr>
          <a:xfrm>
            <a:off x="1442040" y="0"/>
            <a:ext cx="9836239" cy="6858000"/>
          </a:xfrm>
          <a:prstGeom prst="rect">
            <a:avLst/>
          </a:prstGeom>
        </p:spPr>
      </p:pic>
    </p:spTree>
    <p:extLst>
      <p:ext uri="{BB962C8B-B14F-4D97-AF65-F5344CB8AC3E}">
        <p14:creationId xmlns:p14="http://schemas.microsoft.com/office/powerpoint/2010/main" val="38847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A965-EC68-4F78-9346-8EA946D86191}"/>
              </a:ext>
            </a:extLst>
          </p:cNvPr>
          <p:cNvSpPr>
            <a:spLocks noGrp="1"/>
          </p:cNvSpPr>
          <p:nvPr>
            <p:ph type="title"/>
          </p:nvPr>
        </p:nvSpPr>
        <p:spPr/>
        <p:txBody>
          <a:bodyPr>
            <a:normAutofit/>
          </a:bodyPr>
          <a:lstStyle/>
          <a:p>
            <a:r>
              <a:rPr lang="en-GB" dirty="0"/>
              <a:t>Test: Effect size of variants in significant associations: MAF </a:t>
            </a:r>
          </a:p>
        </p:txBody>
      </p:sp>
      <p:pic>
        <p:nvPicPr>
          <p:cNvPr id="5" name="Picture 4">
            <a:extLst>
              <a:ext uri="{FF2B5EF4-FFF2-40B4-BE49-F238E27FC236}">
                <a16:creationId xmlns:a16="http://schemas.microsoft.com/office/drawing/2014/main" id="{B0F5F956-7174-44AC-8698-434A78693E38}"/>
              </a:ext>
            </a:extLst>
          </p:cNvPr>
          <p:cNvPicPr>
            <a:picLocks noChangeAspect="1"/>
          </p:cNvPicPr>
          <p:nvPr/>
        </p:nvPicPr>
        <p:blipFill>
          <a:blip r:embed="rId3"/>
          <a:stretch>
            <a:fillRect/>
          </a:stretch>
        </p:blipFill>
        <p:spPr>
          <a:xfrm>
            <a:off x="7512774" y="1545771"/>
            <a:ext cx="4679226" cy="4684568"/>
          </a:xfrm>
          <a:prstGeom prst="rect">
            <a:avLst/>
          </a:prstGeom>
        </p:spPr>
      </p:pic>
      <p:sp>
        <p:nvSpPr>
          <p:cNvPr id="7" name="TextBox 6">
            <a:extLst>
              <a:ext uri="{FF2B5EF4-FFF2-40B4-BE49-F238E27FC236}">
                <a16:creationId xmlns:a16="http://schemas.microsoft.com/office/drawing/2014/main" id="{CD8C69CB-5198-4A8E-BD03-F7E202449A84}"/>
              </a:ext>
            </a:extLst>
          </p:cNvPr>
          <p:cNvSpPr txBox="1"/>
          <p:nvPr/>
        </p:nvSpPr>
        <p:spPr>
          <a:xfrm>
            <a:off x="5052984" y="0"/>
            <a:ext cx="6096000" cy="369332"/>
          </a:xfrm>
          <a:prstGeom prst="rect">
            <a:avLst/>
          </a:prstGeom>
          <a:noFill/>
        </p:spPr>
        <p:txBody>
          <a:bodyPr wrap="square">
            <a:spAutoFit/>
          </a:bodyPr>
          <a:lstStyle/>
          <a:p>
            <a:r>
              <a:rPr lang="en-GB" dirty="0"/>
              <a:t>inverse normal transformed metabolite levels (in </a:t>
            </a:r>
            <a:r>
              <a:rPr lang="en-GB" dirty="0" err="1"/>
              <a:t>sd</a:t>
            </a:r>
            <a:r>
              <a:rPr lang="en-GB" dirty="0"/>
              <a:t>)</a:t>
            </a:r>
          </a:p>
        </p:txBody>
      </p:sp>
      <p:sp>
        <p:nvSpPr>
          <p:cNvPr id="11" name="Content Placeholder 2">
            <a:extLst>
              <a:ext uri="{FF2B5EF4-FFF2-40B4-BE49-F238E27FC236}">
                <a16:creationId xmlns:a16="http://schemas.microsoft.com/office/drawing/2014/main" id="{BB1BFCCE-B302-49ED-B89C-D3D978195EC0}"/>
              </a:ext>
            </a:extLst>
          </p:cNvPr>
          <p:cNvSpPr>
            <a:spLocks noGrp="1"/>
          </p:cNvSpPr>
          <p:nvPr>
            <p:ph idx="1"/>
          </p:nvPr>
        </p:nvSpPr>
        <p:spPr>
          <a:xfrm>
            <a:off x="838200" y="1825625"/>
            <a:ext cx="6542314" cy="4351338"/>
          </a:xfrm>
        </p:spPr>
        <p:txBody>
          <a:bodyPr/>
          <a:lstStyle/>
          <a:p>
            <a:r>
              <a:rPr lang="en-GB" dirty="0"/>
              <a:t>General trend </a:t>
            </a:r>
          </a:p>
          <a:p>
            <a:pPr lvl="1"/>
            <a:r>
              <a:rPr lang="en-GB" dirty="0"/>
              <a:t>Smaller the MAF, larger the effect size </a:t>
            </a:r>
          </a:p>
          <a:p>
            <a:pPr lvl="1"/>
            <a:r>
              <a:rPr lang="en-GB" dirty="0"/>
              <a:t>No difference across types of variants </a:t>
            </a:r>
          </a:p>
        </p:txBody>
      </p:sp>
    </p:spTree>
    <p:extLst>
      <p:ext uri="{BB962C8B-B14F-4D97-AF65-F5344CB8AC3E}">
        <p14:creationId xmlns:p14="http://schemas.microsoft.com/office/powerpoint/2010/main" val="72528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8D087-0627-4DCF-933B-B9CEF7A43493}"/>
              </a:ext>
            </a:extLst>
          </p:cNvPr>
          <p:cNvSpPr>
            <a:spLocks noGrp="1"/>
          </p:cNvSpPr>
          <p:nvPr>
            <p:ph type="title"/>
          </p:nvPr>
        </p:nvSpPr>
        <p:spPr/>
        <p:txBody>
          <a:bodyPr/>
          <a:lstStyle/>
          <a:p>
            <a:r>
              <a:rPr lang="en-GB" dirty="0"/>
              <a:t>Test: Effect size of variants in significant associations: variant location</a:t>
            </a:r>
          </a:p>
        </p:txBody>
      </p:sp>
      <p:sp>
        <p:nvSpPr>
          <p:cNvPr id="3" name="Content Placeholder 2">
            <a:extLst>
              <a:ext uri="{FF2B5EF4-FFF2-40B4-BE49-F238E27FC236}">
                <a16:creationId xmlns:a16="http://schemas.microsoft.com/office/drawing/2014/main" id="{84BF2D8C-6C9A-48C9-B5AC-D2F0F5EF525F}"/>
              </a:ext>
            </a:extLst>
          </p:cNvPr>
          <p:cNvSpPr>
            <a:spLocks noGrp="1"/>
          </p:cNvSpPr>
          <p:nvPr>
            <p:ph idx="1"/>
          </p:nvPr>
        </p:nvSpPr>
        <p:spPr>
          <a:xfrm>
            <a:off x="838200" y="1825625"/>
            <a:ext cx="6553200" cy="4351338"/>
          </a:xfrm>
        </p:spPr>
        <p:txBody>
          <a:bodyPr/>
          <a:lstStyle/>
          <a:p>
            <a:r>
              <a:rPr lang="en-GB" dirty="0"/>
              <a:t>Not all variants in a gene contribute to differentiating metabolite level </a:t>
            </a:r>
          </a:p>
        </p:txBody>
      </p:sp>
      <p:pic>
        <p:nvPicPr>
          <p:cNvPr id="4" name="Picture 3">
            <a:extLst>
              <a:ext uri="{FF2B5EF4-FFF2-40B4-BE49-F238E27FC236}">
                <a16:creationId xmlns:a16="http://schemas.microsoft.com/office/drawing/2014/main" id="{7E1E24CE-72B9-46DA-B59C-7505754424C3}"/>
              </a:ext>
            </a:extLst>
          </p:cNvPr>
          <p:cNvPicPr>
            <a:picLocks noChangeAspect="1"/>
          </p:cNvPicPr>
          <p:nvPr/>
        </p:nvPicPr>
        <p:blipFill rotWithShape="1">
          <a:blip r:embed="rId3"/>
          <a:srcRect r="60625"/>
          <a:stretch/>
        </p:blipFill>
        <p:spPr>
          <a:xfrm>
            <a:off x="7391400" y="1227452"/>
            <a:ext cx="4800600" cy="5547683"/>
          </a:xfrm>
          <a:prstGeom prst="rect">
            <a:avLst/>
          </a:prstGeom>
        </p:spPr>
      </p:pic>
      <p:sp>
        <p:nvSpPr>
          <p:cNvPr id="5" name="Rectangle 4">
            <a:extLst>
              <a:ext uri="{FF2B5EF4-FFF2-40B4-BE49-F238E27FC236}">
                <a16:creationId xmlns:a16="http://schemas.microsoft.com/office/drawing/2014/main" id="{B39F152A-EE7E-45FB-A1BB-D6452F871132}"/>
              </a:ext>
            </a:extLst>
          </p:cNvPr>
          <p:cNvSpPr/>
          <p:nvPr/>
        </p:nvSpPr>
        <p:spPr>
          <a:xfrm>
            <a:off x="8937171" y="3611424"/>
            <a:ext cx="696686" cy="13255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6933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F87BB-6E3F-460C-A433-44677D39FBD5}"/>
              </a:ext>
            </a:extLst>
          </p:cNvPr>
          <p:cNvSpPr>
            <a:spLocks noGrp="1"/>
          </p:cNvSpPr>
          <p:nvPr>
            <p:ph type="title"/>
          </p:nvPr>
        </p:nvSpPr>
        <p:spPr/>
        <p:txBody>
          <a:bodyPr/>
          <a:lstStyle/>
          <a:p>
            <a:r>
              <a:rPr lang="en-GB" dirty="0"/>
              <a:t>Test: Effect size of variants in significant associations: variant type</a:t>
            </a:r>
          </a:p>
        </p:txBody>
      </p:sp>
      <p:pic>
        <p:nvPicPr>
          <p:cNvPr id="11" name="Content Placeholder 10" descr="Diagram, schematic&#10;&#10;Description automatically generated">
            <a:extLst>
              <a:ext uri="{FF2B5EF4-FFF2-40B4-BE49-F238E27FC236}">
                <a16:creationId xmlns:a16="http://schemas.microsoft.com/office/drawing/2014/main" id="{389665D6-71A9-43DC-9D57-1FD08E222D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2146533"/>
            <a:ext cx="3549542" cy="4364016"/>
          </a:xfrm>
        </p:spPr>
      </p:pic>
      <p:pic>
        <p:nvPicPr>
          <p:cNvPr id="5" name="Picture 4">
            <a:extLst>
              <a:ext uri="{FF2B5EF4-FFF2-40B4-BE49-F238E27FC236}">
                <a16:creationId xmlns:a16="http://schemas.microsoft.com/office/drawing/2014/main" id="{7F64E937-E472-4DC3-95E3-D61C03B0B239}"/>
              </a:ext>
            </a:extLst>
          </p:cNvPr>
          <p:cNvPicPr>
            <a:picLocks noChangeAspect="1"/>
          </p:cNvPicPr>
          <p:nvPr/>
        </p:nvPicPr>
        <p:blipFill rotWithShape="1">
          <a:blip r:embed="rId4"/>
          <a:srcRect l="40804"/>
          <a:stretch/>
        </p:blipFill>
        <p:spPr>
          <a:xfrm>
            <a:off x="5725886" y="1825625"/>
            <a:ext cx="6466114" cy="4843514"/>
          </a:xfrm>
          <a:prstGeom prst="rect">
            <a:avLst/>
          </a:prstGeom>
        </p:spPr>
      </p:pic>
    </p:spTree>
    <p:extLst>
      <p:ext uri="{BB962C8B-B14F-4D97-AF65-F5344CB8AC3E}">
        <p14:creationId xmlns:p14="http://schemas.microsoft.com/office/powerpoint/2010/main" val="312084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627E0-EBD5-44A5-AF3D-E9E1CDC81A8E}"/>
              </a:ext>
            </a:extLst>
          </p:cNvPr>
          <p:cNvSpPr>
            <a:spLocks noGrp="1"/>
          </p:cNvSpPr>
          <p:nvPr>
            <p:ph type="title"/>
          </p:nvPr>
        </p:nvSpPr>
        <p:spPr/>
        <p:txBody>
          <a:bodyPr/>
          <a:lstStyle/>
          <a:p>
            <a:r>
              <a:rPr lang="en-GB" dirty="0"/>
              <a:t>Critique and learning points</a:t>
            </a:r>
          </a:p>
        </p:txBody>
      </p:sp>
      <p:sp>
        <p:nvSpPr>
          <p:cNvPr id="3" name="Content Placeholder 2">
            <a:extLst>
              <a:ext uri="{FF2B5EF4-FFF2-40B4-BE49-F238E27FC236}">
                <a16:creationId xmlns:a16="http://schemas.microsoft.com/office/drawing/2014/main" id="{E8343CB2-FABE-4B13-BE0E-A7344ABFEFB9}"/>
              </a:ext>
            </a:extLst>
          </p:cNvPr>
          <p:cNvSpPr>
            <a:spLocks noGrp="1"/>
          </p:cNvSpPr>
          <p:nvPr>
            <p:ph idx="1"/>
          </p:nvPr>
        </p:nvSpPr>
        <p:spPr>
          <a:xfrm>
            <a:off x="838200" y="1825625"/>
            <a:ext cx="8567057" cy="4351338"/>
          </a:xfrm>
        </p:spPr>
        <p:txBody>
          <a:bodyPr/>
          <a:lstStyle/>
          <a:p>
            <a:r>
              <a:rPr lang="en-GB" dirty="0"/>
              <a:t>Different colours for each of the variant consequence would have made the point clearer </a:t>
            </a:r>
          </a:p>
          <a:p>
            <a:r>
              <a:rPr lang="en-GB" dirty="0"/>
              <a:t>Would be interesting for me to investigate the metabolite ratio too</a:t>
            </a:r>
          </a:p>
          <a:p>
            <a:r>
              <a:rPr lang="en-GB" dirty="0"/>
              <a:t>But I would probably just look at known metabolite relationships (gene sets) to avoid too much Bonferroni correction</a:t>
            </a:r>
          </a:p>
        </p:txBody>
      </p:sp>
      <p:pic>
        <p:nvPicPr>
          <p:cNvPr id="4" name="Picture 3">
            <a:extLst>
              <a:ext uri="{FF2B5EF4-FFF2-40B4-BE49-F238E27FC236}">
                <a16:creationId xmlns:a16="http://schemas.microsoft.com/office/drawing/2014/main" id="{07469DAC-56B2-4E93-A785-C88E448E79A2}"/>
              </a:ext>
            </a:extLst>
          </p:cNvPr>
          <p:cNvPicPr>
            <a:picLocks noChangeAspect="1"/>
          </p:cNvPicPr>
          <p:nvPr/>
        </p:nvPicPr>
        <p:blipFill rotWithShape="1">
          <a:blip r:embed="rId2"/>
          <a:srcRect l="40804"/>
          <a:stretch/>
        </p:blipFill>
        <p:spPr>
          <a:xfrm>
            <a:off x="9310330" y="2478767"/>
            <a:ext cx="2881670" cy="2158547"/>
          </a:xfrm>
          <a:prstGeom prst="rect">
            <a:avLst/>
          </a:prstGeom>
        </p:spPr>
      </p:pic>
    </p:spTree>
    <p:extLst>
      <p:ext uri="{BB962C8B-B14F-4D97-AF65-F5344CB8AC3E}">
        <p14:creationId xmlns:p14="http://schemas.microsoft.com/office/powerpoint/2010/main" val="423687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B9E9-63ED-4E07-95FF-41D9D4665A0B}"/>
              </a:ext>
            </a:extLst>
          </p:cNvPr>
          <p:cNvSpPr>
            <a:spLocks noGrp="1"/>
          </p:cNvSpPr>
          <p:nvPr>
            <p:ph type="title"/>
          </p:nvPr>
        </p:nvSpPr>
        <p:spPr/>
        <p:txBody>
          <a:bodyPr/>
          <a:lstStyle/>
          <a:p>
            <a:r>
              <a:rPr lang="en-GB" dirty="0"/>
              <a:t>O</a:t>
            </a:r>
            <a:r>
              <a:rPr lang="en-US" altLang="zh-CN" dirty="0" err="1"/>
              <a:t>utline</a:t>
            </a:r>
            <a:endParaRPr lang="en-GB" dirty="0"/>
          </a:p>
        </p:txBody>
      </p:sp>
      <p:sp>
        <p:nvSpPr>
          <p:cNvPr id="3" name="Content Placeholder 2">
            <a:extLst>
              <a:ext uri="{FF2B5EF4-FFF2-40B4-BE49-F238E27FC236}">
                <a16:creationId xmlns:a16="http://schemas.microsoft.com/office/drawing/2014/main" id="{A64597F5-A6E3-4F1F-A4F5-0CDB6AB40361}"/>
              </a:ext>
            </a:extLst>
          </p:cNvPr>
          <p:cNvSpPr>
            <a:spLocks noGrp="1"/>
          </p:cNvSpPr>
          <p:nvPr>
            <p:ph idx="1"/>
          </p:nvPr>
        </p:nvSpPr>
        <p:spPr/>
        <p:txBody>
          <a:bodyPr>
            <a:normAutofit/>
          </a:bodyPr>
          <a:lstStyle/>
          <a:p>
            <a:r>
              <a:rPr lang="en-GB" dirty="0"/>
              <a:t>Test</a:t>
            </a:r>
          </a:p>
          <a:p>
            <a:pPr lvl="1"/>
            <a:r>
              <a:rPr lang="en-GB" dirty="0"/>
              <a:t>Significant associations (gene-based) </a:t>
            </a:r>
          </a:p>
          <a:p>
            <a:pPr lvl="1"/>
            <a:r>
              <a:rPr lang="en-GB" dirty="0"/>
              <a:t>Effect size of variants in significant associations </a:t>
            </a:r>
          </a:p>
          <a:p>
            <a:r>
              <a:rPr lang="en-GB" dirty="0"/>
              <a:t>Validate</a:t>
            </a:r>
          </a:p>
          <a:p>
            <a:pPr lvl="1"/>
            <a:r>
              <a:rPr lang="en-GB" dirty="0"/>
              <a:t>Known genes causing inborn errors of metabolism</a:t>
            </a:r>
          </a:p>
          <a:p>
            <a:pPr lvl="1"/>
            <a:r>
              <a:rPr lang="en-GB" dirty="0"/>
              <a:t>Validate in UK Biobank </a:t>
            </a:r>
          </a:p>
          <a:p>
            <a:pPr lvl="1"/>
            <a:r>
              <a:rPr lang="en-GB" dirty="0"/>
              <a:t>Compare with organ and tissue-specific expressions</a:t>
            </a:r>
          </a:p>
          <a:p>
            <a:pPr lvl="1"/>
            <a:r>
              <a:rPr lang="en-GB" dirty="0"/>
              <a:t>Gene ontology (pathways)</a:t>
            </a:r>
          </a:p>
          <a:p>
            <a:pPr lvl="1"/>
            <a:r>
              <a:rPr lang="en-GB" dirty="0"/>
              <a:t>System biology models</a:t>
            </a:r>
          </a:p>
        </p:txBody>
      </p:sp>
    </p:spTree>
    <p:extLst>
      <p:ext uri="{BB962C8B-B14F-4D97-AF65-F5344CB8AC3E}">
        <p14:creationId xmlns:p14="http://schemas.microsoft.com/office/powerpoint/2010/main" val="4270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492F-7AFA-42C6-AE5A-D603C594A00C}"/>
              </a:ext>
            </a:extLst>
          </p:cNvPr>
          <p:cNvSpPr>
            <a:spLocks noGrp="1"/>
          </p:cNvSpPr>
          <p:nvPr>
            <p:ph type="title"/>
          </p:nvPr>
        </p:nvSpPr>
        <p:spPr/>
        <p:txBody>
          <a:bodyPr>
            <a:normAutofit/>
          </a:bodyPr>
          <a:lstStyle/>
          <a:p>
            <a:r>
              <a:rPr lang="en-GB" dirty="0"/>
              <a:t>Validate: known genes causing inborn errors of metabolism (IEM)</a:t>
            </a:r>
          </a:p>
        </p:txBody>
      </p:sp>
      <p:sp>
        <p:nvSpPr>
          <p:cNvPr id="3" name="Content Placeholder 2">
            <a:extLst>
              <a:ext uri="{FF2B5EF4-FFF2-40B4-BE49-F238E27FC236}">
                <a16:creationId xmlns:a16="http://schemas.microsoft.com/office/drawing/2014/main" id="{8670616C-F5F7-4CA3-A372-1D8E213039A6}"/>
              </a:ext>
            </a:extLst>
          </p:cNvPr>
          <p:cNvSpPr>
            <a:spLocks noGrp="1"/>
          </p:cNvSpPr>
          <p:nvPr>
            <p:ph idx="1"/>
          </p:nvPr>
        </p:nvSpPr>
        <p:spPr>
          <a:xfrm>
            <a:off x="838200" y="1825625"/>
            <a:ext cx="6357257" cy="4351338"/>
          </a:xfrm>
        </p:spPr>
        <p:txBody>
          <a:bodyPr/>
          <a:lstStyle/>
          <a:p>
            <a:r>
              <a:rPr lang="en-GB" dirty="0"/>
              <a:t>16 out of 30 identified genes are known</a:t>
            </a:r>
          </a:p>
          <a:p>
            <a:r>
              <a:rPr lang="en-GB" dirty="0"/>
              <a:t>The remaining 14 genes are also involved </a:t>
            </a:r>
          </a:p>
          <a:p>
            <a:endParaRPr lang="en-GB" dirty="0"/>
          </a:p>
        </p:txBody>
      </p:sp>
      <p:pic>
        <p:nvPicPr>
          <p:cNvPr id="6" name="Picture 5">
            <a:extLst>
              <a:ext uri="{FF2B5EF4-FFF2-40B4-BE49-F238E27FC236}">
                <a16:creationId xmlns:a16="http://schemas.microsoft.com/office/drawing/2014/main" id="{151BE668-0153-4282-8181-E2E2C28DD76B}"/>
              </a:ext>
            </a:extLst>
          </p:cNvPr>
          <p:cNvPicPr>
            <a:picLocks noChangeAspect="1"/>
          </p:cNvPicPr>
          <p:nvPr/>
        </p:nvPicPr>
        <p:blipFill>
          <a:blip r:embed="rId3"/>
          <a:stretch>
            <a:fillRect/>
          </a:stretch>
        </p:blipFill>
        <p:spPr>
          <a:xfrm>
            <a:off x="7548254" y="1954666"/>
            <a:ext cx="4602430" cy="3292249"/>
          </a:xfrm>
          <a:prstGeom prst="rect">
            <a:avLst/>
          </a:prstGeom>
        </p:spPr>
      </p:pic>
    </p:spTree>
    <p:extLst>
      <p:ext uri="{BB962C8B-B14F-4D97-AF65-F5344CB8AC3E}">
        <p14:creationId xmlns:p14="http://schemas.microsoft.com/office/powerpoint/2010/main" val="2233554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6480-672A-4B2B-B1FC-C121E36E901F}"/>
              </a:ext>
            </a:extLst>
          </p:cNvPr>
          <p:cNvSpPr>
            <a:spLocks noGrp="1"/>
          </p:cNvSpPr>
          <p:nvPr>
            <p:ph type="title"/>
          </p:nvPr>
        </p:nvSpPr>
        <p:spPr/>
        <p:txBody>
          <a:bodyPr/>
          <a:lstStyle/>
          <a:p>
            <a:r>
              <a:rPr lang="en-GB" dirty="0"/>
              <a:t>Critique: </a:t>
            </a:r>
          </a:p>
        </p:txBody>
      </p:sp>
      <p:sp>
        <p:nvSpPr>
          <p:cNvPr id="3" name="Content Placeholder 2">
            <a:extLst>
              <a:ext uri="{FF2B5EF4-FFF2-40B4-BE49-F238E27FC236}">
                <a16:creationId xmlns:a16="http://schemas.microsoft.com/office/drawing/2014/main" id="{A8BD0ECF-3C5D-4BEF-8DD6-62D68D39CE6E}"/>
              </a:ext>
            </a:extLst>
          </p:cNvPr>
          <p:cNvSpPr>
            <a:spLocks noGrp="1"/>
          </p:cNvSpPr>
          <p:nvPr>
            <p:ph idx="1"/>
          </p:nvPr>
        </p:nvSpPr>
        <p:spPr/>
        <p:txBody>
          <a:bodyPr/>
          <a:lstStyle/>
          <a:p>
            <a:r>
              <a:rPr lang="en-GB" dirty="0"/>
              <a:t>How about looking at the percentage of IEM genes that are not significant in the study </a:t>
            </a:r>
          </a:p>
          <a:p>
            <a:endParaRPr lang="en-GB" dirty="0"/>
          </a:p>
        </p:txBody>
      </p:sp>
      <p:graphicFrame>
        <p:nvGraphicFramePr>
          <p:cNvPr id="4" name="Diagram 3">
            <a:extLst>
              <a:ext uri="{FF2B5EF4-FFF2-40B4-BE49-F238E27FC236}">
                <a16:creationId xmlns:a16="http://schemas.microsoft.com/office/drawing/2014/main" id="{31A6429A-4FBC-429F-B055-4318BB7E9123}"/>
              </a:ext>
            </a:extLst>
          </p:cNvPr>
          <p:cNvGraphicFramePr/>
          <p:nvPr>
            <p:extLst>
              <p:ext uri="{D42A27DB-BD31-4B8C-83A1-F6EECF244321}">
                <p14:modId xmlns:p14="http://schemas.microsoft.com/office/powerpoint/2010/main" val="1350564295"/>
              </p:ext>
            </p:extLst>
          </p:nvPr>
        </p:nvGraphicFramePr>
        <p:xfrm>
          <a:off x="7576457" y="3218127"/>
          <a:ext cx="3073400" cy="1566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14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492F-7AFA-42C6-AE5A-D603C594A00C}"/>
              </a:ext>
            </a:extLst>
          </p:cNvPr>
          <p:cNvSpPr>
            <a:spLocks noGrp="1"/>
          </p:cNvSpPr>
          <p:nvPr>
            <p:ph type="title"/>
          </p:nvPr>
        </p:nvSpPr>
        <p:spPr/>
        <p:txBody>
          <a:bodyPr>
            <a:normAutofit/>
          </a:bodyPr>
          <a:lstStyle/>
          <a:p>
            <a:r>
              <a:rPr lang="en-GB" dirty="0"/>
              <a:t>Validate: UK Biobank </a:t>
            </a:r>
          </a:p>
        </p:txBody>
      </p:sp>
      <p:sp>
        <p:nvSpPr>
          <p:cNvPr id="3" name="Content Placeholder 2">
            <a:extLst>
              <a:ext uri="{FF2B5EF4-FFF2-40B4-BE49-F238E27FC236}">
                <a16:creationId xmlns:a16="http://schemas.microsoft.com/office/drawing/2014/main" id="{8670616C-F5F7-4CA3-A372-1D8E213039A6}"/>
              </a:ext>
            </a:extLst>
          </p:cNvPr>
          <p:cNvSpPr>
            <a:spLocks noGrp="1"/>
          </p:cNvSpPr>
          <p:nvPr>
            <p:ph idx="1"/>
          </p:nvPr>
        </p:nvSpPr>
        <p:spPr>
          <a:xfrm>
            <a:off x="838200" y="1825625"/>
            <a:ext cx="11059886" cy="4351338"/>
          </a:xfrm>
        </p:spPr>
        <p:txBody>
          <a:bodyPr/>
          <a:lstStyle/>
          <a:p>
            <a:r>
              <a:rPr lang="en-GB" dirty="0"/>
              <a:t>Question: whether rare variants in the 30 identified genes are associated with </a:t>
            </a:r>
            <a:r>
              <a:rPr lang="en-GB" b="1" dirty="0"/>
              <a:t>diseases</a:t>
            </a:r>
            <a:r>
              <a:rPr lang="en-GB" dirty="0"/>
              <a:t> beyond IEMs</a:t>
            </a:r>
          </a:p>
          <a:p>
            <a:r>
              <a:rPr lang="en-GB" dirty="0"/>
              <a:t>Able to validate a positive control but </a:t>
            </a:r>
          </a:p>
          <a:p>
            <a:r>
              <a:rPr lang="en-GB" dirty="0"/>
              <a:t>No associations reached p value threshold after multiple testing correction</a:t>
            </a:r>
          </a:p>
          <a:p>
            <a:r>
              <a:rPr lang="en-GB" dirty="0"/>
              <a:t>Reasons: </a:t>
            </a:r>
          </a:p>
          <a:p>
            <a:pPr lvl="1"/>
            <a:r>
              <a:rPr lang="en-GB" dirty="0"/>
              <a:t>Associations with molecular intermediate phenotype can often be stronger than that with a complex disease  </a:t>
            </a:r>
          </a:p>
        </p:txBody>
      </p:sp>
    </p:spTree>
    <p:extLst>
      <p:ext uri="{BB962C8B-B14F-4D97-AF65-F5344CB8AC3E}">
        <p14:creationId xmlns:p14="http://schemas.microsoft.com/office/powerpoint/2010/main" val="4115780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88E97C6-25B9-43FC-B80E-114C8B4DAF26}"/>
              </a:ext>
            </a:extLst>
          </p:cNvPr>
          <p:cNvGrpSpPr/>
          <p:nvPr/>
        </p:nvGrpSpPr>
        <p:grpSpPr>
          <a:xfrm>
            <a:off x="3788228" y="1502336"/>
            <a:ext cx="7321527" cy="5130251"/>
            <a:chOff x="1220130" y="-88900"/>
            <a:chExt cx="9421540" cy="6601746"/>
          </a:xfrm>
        </p:grpSpPr>
        <p:pic>
          <p:nvPicPr>
            <p:cNvPr id="7" name="Picture 6">
              <a:extLst>
                <a:ext uri="{FF2B5EF4-FFF2-40B4-BE49-F238E27FC236}">
                  <a16:creationId xmlns:a16="http://schemas.microsoft.com/office/drawing/2014/main" id="{A61A0CB8-AAD7-4587-BF42-AB4B37C6708A}"/>
                </a:ext>
              </a:extLst>
            </p:cNvPr>
            <p:cNvPicPr>
              <a:picLocks noChangeAspect="1"/>
            </p:cNvPicPr>
            <p:nvPr/>
          </p:nvPicPr>
          <p:blipFill>
            <a:blip r:embed="rId2"/>
            <a:stretch>
              <a:fillRect/>
            </a:stretch>
          </p:blipFill>
          <p:spPr>
            <a:xfrm>
              <a:off x="1220130" y="-88900"/>
              <a:ext cx="9421540" cy="6601746"/>
            </a:xfrm>
            <a:prstGeom prst="rect">
              <a:avLst/>
            </a:prstGeom>
          </p:spPr>
        </p:pic>
        <p:sp>
          <p:nvSpPr>
            <p:cNvPr id="8" name="Rectangle 7">
              <a:extLst>
                <a:ext uri="{FF2B5EF4-FFF2-40B4-BE49-F238E27FC236}">
                  <a16:creationId xmlns:a16="http://schemas.microsoft.com/office/drawing/2014/main" id="{1159CF1D-9F6C-4DB4-B2D2-882F39998B3C}"/>
                </a:ext>
              </a:extLst>
            </p:cNvPr>
            <p:cNvSpPr/>
            <p:nvPr/>
          </p:nvSpPr>
          <p:spPr>
            <a:xfrm rot="2822566">
              <a:off x="5485499" y="4652502"/>
              <a:ext cx="449213" cy="1396231"/>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pSp>
      <p:sp>
        <p:nvSpPr>
          <p:cNvPr id="9" name="Title 1">
            <a:extLst>
              <a:ext uri="{FF2B5EF4-FFF2-40B4-BE49-F238E27FC236}">
                <a16:creationId xmlns:a16="http://schemas.microsoft.com/office/drawing/2014/main" id="{BD4A8047-120F-4005-93E1-711FC180B70E}"/>
              </a:ext>
            </a:extLst>
          </p:cNvPr>
          <p:cNvSpPr>
            <a:spLocks noGrp="1"/>
          </p:cNvSpPr>
          <p:nvPr>
            <p:ph type="title"/>
          </p:nvPr>
        </p:nvSpPr>
        <p:spPr>
          <a:xfrm>
            <a:off x="838200" y="365125"/>
            <a:ext cx="10515600" cy="1325563"/>
          </a:xfrm>
        </p:spPr>
        <p:txBody>
          <a:bodyPr/>
          <a:lstStyle/>
          <a:p>
            <a:r>
              <a:rPr lang="en-GB" dirty="0"/>
              <a:t>Validate: compare with organ and tissue-specific expressions</a:t>
            </a:r>
          </a:p>
        </p:txBody>
      </p:sp>
    </p:spTree>
    <p:extLst>
      <p:ext uri="{BB962C8B-B14F-4D97-AF65-F5344CB8AC3E}">
        <p14:creationId xmlns:p14="http://schemas.microsoft.com/office/powerpoint/2010/main" val="2791720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3CFFD-843C-48D5-98C7-0484246BA660}"/>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endParaRPr lang="en-US" sz="5200" kern="1200">
              <a:solidFill>
                <a:schemeClr val="tx1"/>
              </a:solidFill>
              <a:latin typeface="+mj-lt"/>
              <a:ea typeface="+mj-ea"/>
              <a:cs typeface="+mj-cs"/>
            </a:endParaRPr>
          </a:p>
        </p:txBody>
      </p:sp>
      <p:pic>
        <p:nvPicPr>
          <p:cNvPr id="5" name="Picture 4" descr="Chart&#10;&#10;Description automatically generated">
            <a:extLst>
              <a:ext uri="{FF2B5EF4-FFF2-40B4-BE49-F238E27FC236}">
                <a16:creationId xmlns:a16="http://schemas.microsoft.com/office/drawing/2014/main" id="{52A14FA4-8BE9-4654-977F-9FEED0F7A45A}"/>
              </a:ext>
            </a:extLst>
          </p:cNvPr>
          <p:cNvPicPr>
            <a:picLocks noChangeAspect="1"/>
          </p:cNvPicPr>
          <p:nvPr/>
        </p:nvPicPr>
        <p:blipFill rotWithShape="1">
          <a:blip r:embed="rId3"/>
          <a:srcRect l="1558" r="4464"/>
          <a:stretch/>
        </p:blipFill>
        <p:spPr>
          <a:xfrm>
            <a:off x="-695208" y="37568"/>
            <a:ext cx="8798215" cy="5898034"/>
          </a:xfrm>
          <a:prstGeom prst="rect">
            <a:avLst/>
          </a:prstGeom>
        </p:spPr>
      </p:pic>
      <p:pic>
        <p:nvPicPr>
          <p:cNvPr id="7" name="Content Placeholder 6" descr="A picture containing timeline&#10;&#10;Description automatically generated">
            <a:extLst>
              <a:ext uri="{FF2B5EF4-FFF2-40B4-BE49-F238E27FC236}">
                <a16:creationId xmlns:a16="http://schemas.microsoft.com/office/drawing/2014/main" id="{FAC527BC-6729-4298-89C6-D86F8256F29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5187" r="3445" b="-2"/>
          <a:stretch/>
        </p:blipFill>
        <p:spPr>
          <a:xfrm>
            <a:off x="8103007" y="3383913"/>
            <a:ext cx="3960201" cy="2383971"/>
          </a:xfrm>
          <a:prstGeom prst="rect">
            <a:avLst/>
          </a:prstGeom>
        </p:spPr>
      </p:pic>
      <p:sp>
        <p:nvSpPr>
          <p:cNvPr id="10" name="Rectangle 9">
            <a:extLst>
              <a:ext uri="{FF2B5EF4-FFF2-40B4-BE49-F238E27FC236}">
                <a16:creationId xmlns:a16="http://schemas.microsoft.com/office/drawing/2014/main" id="{D597087E-3164-46D8-9FD5-427D1E80A4A3}"/>
              </a:ext>
            </a:extLst>
          </p:cNvPr>
          <p:cNvSpPr/>
          <p:nvPr/>
        </p:nvSpPr>
        <p:spPr>
          <a:xfrm>
            <a:off x="5806216" y="511629"/>
            <a:ext cx="569869" cy="5423973"/>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AD622B01-0474-4EC6-A686-87E8144739AB}"/>
              </a:ext>
            </a:extLst>
          </p:cNvPr>
          <p:cNvSpPr/>
          <p:nvPr/>
        </p:nvSpPr>
        <p:spPr>
          <a:xfrm>
            <a:off x="2202279" y="594282"/>
            <a:ext cx="569869" cy="5423973"/>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3180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CA919-5251-4967-90D4-048EC7268796}"/>
              </a:ext>
            </a:extLst>
          </p:cNvPr>
          <p:cNvSpPr>
            <a:spLocks noGrp="1"/>
          </p:cNvSpPr>
          <p:nvPr>
            <p:ph type="title"/>
          </p:nvPr>
        </p:nvSpPr>
        <p:spPr/>
        <p:txBody>
          <a:bodyPr/>
          <a:lstStyle/>
          <a:p>
            <a:r>
              <a:rPr lang="en-GB" dirty="0"/>
              <a:t>Context of the study</a:t>
            </a:r>
          </a:p>
        </p:txBody>
      </p:sp>
      <p:sp>
        <p:nvSpPr>
          <p:cNvPr id="3" name="Content Placeholder 2">
            <a:extLst>
              <a:ext uri="{FF2B5EF4-FFF2-40B4-BE49-F238E27FC236}">
                <a16:creationId xmlns:a16="http://schemas.microsoft.com/office/drawing/2014/main" id="{28012CBB-857F-4EF1-871D-CC3A3EDF1532}"/>
              </a:ext>
            </a:extLst>
          </p:cNvPr>
          <p:cNvSpPr>
            <a:spLocks noGrp="1"/>
          </p:cNvSpPr>
          <p:nvPr>
            <p:ph idx="1"/>
          </p:nvPr>
        </p:nvSpPr>
        <p:spPr/>
        <p:txBody>
          <a:bodyPr>
            <a:normAutofit lnSpcReduction="10000"/>
          </a:bodyPr>
          <a:lstStyle/>
          <a:p>
            <a:r>
              <a:rPr lang="en-GB" dirty="0"/>
              <a:t>Most previous studies on rare variants and metabolite associations focus on blood metabolites</a:t>
            </a:r>
          </a:p>
          <a:p>
            <a:r>
              <a:rPr lang="en-GB" dirty="0"/>
              <a:t>Effects of kidney handling of metabolites are not well captured</a:t>
            </a:r>
          </a:p>
          <a:p>
            <a:r>
              <a:rPr lang="en-GB" dirty="0"/>
              <a:t>They previously published studies on common variants</a:t>
            </a:r>
          </a:p>
          <a:p>
            <a:r>
              <a:rPr lang="en-GB" dirty="0"/>
              <a:t>The authors claim that kidney handling is only detectable when studying urine (Discussion)</a:t>
            </a:r>
          </a:p>
          <a:p>
            <a:pPr lvl="1"/>
            <a:r>
              <a:rPr lang="en-GB" dirty="0"/>
              <a:t>I disagree because kidney also contributes to blood metabolite levels </a:t>
            </a:r>
          </a:p>
          <a:p>
            <a:pPr lvl="1"/>
            <a:r>
              <a:rPr lang="en-GB" dirty="0"/>
              <a:t>E.g., failure to reabsorb one metabolite -&gt; metabolite level decrease in the blood </a:t>
            </a:r>
          </a:p>
          <a:p>
            <a:pPr lvl="1"/>
            <a:r>
              <a:rPr lang="en-GB" dirty="0"/>
              <a:t>It is difficult to tell metabolite handling without comparing the blood and urine metabolite level in the same person </a:t>
            </a:r>
          </a:p>
          <a:p>
            <a:endParaRPr lang="en-GB" dirty="0"/>
          </a:p>
        </p:txBody>
      </p:sp>
      <p:pic>
        <p:nvPicPr>
          <p:cNvPr id="5" name="Picture 4">
            <a:extLst>
              <a:ext uri="{FF2B5EF4-FFF2-40B4-BE49-F238E27FC236}">
                <a16:creationId xmlns:a16="http://schemas.microsoft.com/office/drawing/2014/main" id="{81F9E37B-92FC-4E8A-BB02-289D16CD60F3}"/>
              </a:ext>
            </a:extLst>
          </p:cNvPr>
          <p:cNvPicPr>
            <a:picLocks noChangeAspect="1"/>
          </p:cNvPicPr>
          <p:nvPr/>
        </p:nvPicPr>
        <p:blipFill>
          <a:blip r:embed="rId3"/>
          <a:stretch>
            <a:fillRect/>
          </a:stretch>
        </p:blipFill>
        <p:spPr>
          <a:xfrm>
            <a:off x="8665028" y="0"/>
            <a:ext cx="3374571" cy="1940305"/>
          </a:xfrm>
          <a:prstGeom prst="rect">
            <a:avLst/>
          </a:prstGeom>
        </p:spPr>
      </p:pic>
    </p:spTree>
    <p:extLst>
      <p:ext uri="{BB962C8B-B14F-4D97-AF65-F5344CB8AC3E}">
        <p14:creationId xmlns:p14="http://schemas.microsoft.com/office/powerpoint/2010/main" val="351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D767-7169-480E-8E71-422E4DDCF7D5}"/>
              </a:ext>
            </a:extLst>
          </p:cNvPr>
          <p:cNvSpPr>
            <a:spLocks noGrp="1"/>
          </p:cNvSpPr>
          <p:nvPr>
            <p:ph type="title"/>
          </p:nvPr>
        </p:nvSpPr>
        <p:spPr/>
        <p:txBody>
          <a:bodyPr/>
          <a:lstStyle/>
          <a:p>
            <a:r>
              <a:rPr lang="en-GB" dirty="0"/>
              <a:t>Validate: compare with tissue-specific expressions</a:t>
            </a:r>
          </a:p>
        </p:txBody>
      </p:sp>
      <p:sp>
        <p:nvSpPr>
          <p:cNvPr id="3" name="Content Placeholder 2">
            <a:extLst>
              <a:ext uri="{FF2B5EF4-FFF2-40B4-BE49-F238E27FC236}">
                <a16:creationId xmlns:a16="http://schemas.microsoft.com/office/drawing/2014/main" id="{A9A34786-321E-47A4-949C-8F01DAC756FC}"/>
              </a:ext>
            </a:extLst>
          </p:cNvPr>
          <p:cNvSpPr>
            <a:spLocks noGrp="1"/>
          </p:cNvSpPr>
          <p:nvPr>
            <p:ph idx="1"/>
          </p:nvPr>
        </p:nvSpPr>
        <p:spPr/>
        <p:txBody>
          <a:bodyPr/>
          <a:lstStyle/>
          <a:p>
            <a:r>
              <a:rPr lang="en-GB" dirty="0"/>
              <a:t>Some genes show high expression only in specific renal tissue type, not when kidney is compared with other organs as a whole </a:t>
            </a:r>
          </a:p>
        </p:txBody>
      </p:sp>
      <p:pic>
        <p:nvPicPr>
          <p:cNvPr id="4" name="Picture 3" descr="Text&#10;&#10;Description automatically generated">
            <a:extLst>
              <a:ext uri="{FF2B5EF4-FFF2-40B4-BE49-F238E27FC236}">
                <a16:creationId xmlns:a16="http://schemas.microsoft.com/office/drawing/2014/main" id="{387B6DD2-7FF5-4F32-B96B-23AD45725A2F}"/>
              </a:ext>
            </a:extLst>
          </p:cNvPr>
          <p:cNvPicPr>
            <a:picLocks noChangeAspect="1"/>
          </p:cNvPicPr>
          <p:nvPr/>
        </p:nvPicPr>
        <p:blipFill>
          <a:blip r:embed="rId2"/>
          <a:stretch>
            <a:fillRect/>
          </a:stretch>
        </p:blipFill>
        <p:spPr>
          <a:xfrm>
            <a:off x="838198" y="2714423"/>
            <a:ext cx="5167185" cy="3126147"/>
          </a:xfrm>
          <a:prstGeom prst="rect">
            <a:avLst/>
          </a:prstGeom>
        </p:spPr>
      </p:pic>
      <p:pic>
        <p:nvPicPr>
          <p:cNvPr id="5" name="Picture 4" descr="Chart&#10;&#10;Description automatically generated with medium confidence">
            <a:extLst>
              <a:ext uri="{FF2B5EF4-FFF2-40B4-BE49-F238E27FC236}">
                <a16:creationId xmlns:a16="http://schemas.microsoft.com/office/drawing/2014/main" id="{33DE52AE-30C0-4F88-9F87-B9F1D2CD9ABB}"/>
              </a:ext>
            </a:extLst>
          </p:cNvPr>
          <p:cNvPicPr>
            <a:picLocks noChangeAspect="1"/>
          </p:cNvPicPr>
          <p:nvPr/>
        </p:nvPicPr>
        <p:blipFill>
          <a:blip r:embed="rId3"/>
          <a:stretch>
            <a:fillRect/>
          </a:stretch>
        </p:blipFill>
        <p:spPr>
          <a:xfrm>
            <a:off x="6186619" y="2714422"/>
            <a:ext cx="5167185" cy="3126147"/>
          </a:xfrm>
          <a:prstGeom prst="rect">
            <a:avLst/>
          </a:prstGeom>
        </p:spPr>
      </p:pic>
    </p:spTree>
    <p:extLst>
      <p:ext uri="{BB962C8B-B14F-4D97-AF65-F5344CB8AC3E}">
        <p14:creationId xmlns:p14="http://schemas.microsoft.com/office/powerpoint/2010/main" val="961364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858C-5901-4333-AE73-30EC60627349}"/>
              </a:ext>
            </a:extLst>
          </p:cNvPr>
          <p:cNvSpPr>
            <a:spLocks noGrp="1"/>
          </p:cNvSpPr>
          <p:nvPr>
            <p:ph type="title"/>
          </p:nvPr>
        </p:nvSpPr>
        <p:spPr/>
        <p:txBody>
          <a:bodyPr/>
          <a:lstStyle/>
          <a:p>
            <a:r>
              <a:rPr lang="en-GB" dirty="0"/>
              <a:t>Validate: Gene ontology (pathways)</a:t>
            </a:r>
          </a:p>
        </p:txBody>
      </p:sp>
      <p:sp>
        <p:nvSpPr>
          <p:cNvPr id="3" name="Content Placeholder 2">
            <a:extLst>
              <a:ext uri="{FF2B5EF4-FFF2-40B4-BE49-F238E27FC236}">
                <a16:creationId xmlns:a16="http://schemas.microsoft.com/office/drawing/2014/main" id="{694DE520-B43E-48E7-931A-6F2AE5B015F6}"/>
              </a:ext>
            </a:extLst>
          </p:cNvPr>
          <p:cNvSpPr>
            <a:spLocks noGrp="1"/>
          </p:cNvSpPr>
          <p:nvPr>
            <p:ph idx="1"/>
          </p:nvPr>
        </p:nvSpPr>
        <p:spPr/>
        <p:txBody>
          <a:bodyPr/>
          <a:lstStyle/>
          <a:p>
            <a:r>
              <a:rPr lang="en-GB" dirty="0"/>
              <a:t>Genes are enriched under processes that involves amino acids and other chemicals’ metabolism as well as enzymatic activities </a:t>
            </a:r>
          </a:p>
          <a:p>
            <a:endParaRPr lang="en-GB" dirty="0"/>
          </a:p>
        </p:txBody>
      </p:sp>
    </p:spTree>
    <p:extLst>
      <p:ext uri="{BB962C8B-B14F-4D97-AF65-F5344CB8AC3E}">
        <p14:creationId xmlns:p14="http://schemas.microsoft.com/office/powerpoint/2010/main" val="2400579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76DB-083D-4765-AC13-DC8823C1B865}"/>
              </a:ext>
            </a:extLst>
          </p:cNvPr>
          <p:cNvSpPr>
            <a:spLocks noGrp="1"/>
          </p:cNvSpPr>
          <p:nvPr>
            <p:ph type="title"/>
          </p:nvPr>
        </p:nvSpPr>
        <p:spPr/>
        <p:txBody>
          <a:bodyPr/>
          <a:lstStyle/>
          <a:p>
            <a:r>
              <a:rPr lang="en-GB" dirty="0"/>
              <a:t>Validate: Virtual human model </a:t>
            </a:r>
          </a:p>
        </p:txBody>
      </p:sp>
      <p:pic>
        <p:nvPicPr>
          <p:cNvPr id="5" name="Picture 4">
            <a:extLst>
              <a:ext uri="{FF2B5EF4-FFF2-40B4-BE49-F238E27FC236}">
                <a16:creationId xmlns:a16="http://schemas.microsoft.com/office/drawing/2014/main" id="{3608EF1F-D731-4CE2-B13C-6FBB2FBD5C11}"/>
              </a:ext>
            </a:extLst>
          </p:cNvPr>
          <p:cNvPicPr>
            <a:picLocks noChangeAspect="1"/>
          </p:cNvPicPr>
          <p:nvPr/>
        </p:nvPicPr>
        <p:blipFill>
          <a:blip r:embed="rId2"/>
          <a:stretch>
            <a:fillRect/>
          </a:stretch>
        </p:blipFill>
        <p:spPr>
          <a:xfrm>
            <a:off x="6605591" y="0"/>
            <a:ext cx="5468703" cy="6858000"/>
          </a:xfrm>
          <a:prstGeom prst="rect">
            <a:avLst/>
          </a:prstGeom>
        </p:spPr>
      </p:pic>
      <p:sp>
        <p:nvSpPr>
          <p:cNvPr id="6" name="Content Placeholder 2">
            <a:extLst>
              <a:ext uri="{FF2B5EF4-FFF2-40B4-BE49-F238E27FC236}">
                <a16:creationId xmlns:a16="http://schemas.microsoft.com/office/drawing/2014/main" id="{D69323ED-194C-4608-9B9D-AFF99BED34E0}"/>
              </a:ext>
            </a:extLst>
          </p:cNvPr>
          <p:cNvSpPr txBox="1">
            <a:spLocks/>
          </p:cNvSpPr>
          <p:nvPr/>
        </p:nvSpPr>
        <p:spPr>
          <a:xfrm>
            <a:off x="838200" y="1825625"/>
            <a:ext cx="546870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Data required to derive thermodynamically feasible metabolism: </a:t>
            </a:r>
          </a:p>
          <a:p>
            <a:pPr lvl="1"/>
            <a:r>
              <a:rPr lang="en-GB" dirty="0"/>
              <a:t>Genomic (including gene knockouts)</a:t>
            </a:r>
          </a:p>
          <a:p>
            <a:pPr lvl="1"/>
            <a:r>
              <a:rPr lang="en-GB" dirty="0"/>
              <a:t>Biochemical </a:t>
            </a:r>
          </a:p>
          <a:p>
            <a:pPr lvl="1"/>
            <a:r>
              <a:rPr lang="en-GB" dirty="0"/>
              <a:t>Physiological </a:t>
            </a:r>
          </a:p>
          <a:p>
            <a:pPr lvl="1"/>
            <a:endParaRPr lang="en-GB" dirty="0"/>
          </a:p>
        </p:txBody>
      </p:sp>
    </p:spTree>
    <p:extLst>
      <p:ext uri="{BB962C8B-B14F-4D97-AF65-F5344CB8AC3E}">
        <p14:creationId xmlns:p14="http://schemas.microsoft.com/office/powerpoint/2010/main" val="260944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57C1-3C09-4004-BF20-FEAC8EF51B39}"/>
              </a:ext>
            </a:extLst>
          </p:cNvPr>
          <p:cNvSpPr>
            <a:spLocks noGrp="1"/>
          </p:cNvSpPr>
          <p:nvPr>
            <p:ph type="title"/>
          </p:nvPr>
        </p:nvSpPr>
        <p:spPr/>
        <p:txBody>
          <a:bodyPr/>
          <a:lstStyle/>
          <a:p>
            <a:r>
              <a:rPr lang="en-GB" dirty="0"/>
              <a:t>Validate: Virtual human model </a:t>
            </a:r>
          </a:p>
        </p:txBody>
      </p:sp>
      <p:pic>
        <p:nvPicPr>
          <p:cNvPr id="5" name="Picture 4">
            <a:extLst>
              <a:ext uri="{FF2B5EF4-FFF2-40B4-BE49-F238E27FC236}">
                <a16:creationId xmlns:a16="http://schemas.microsoft.com/office/drawing/2014/main" id="{0B91614A-478B-4404-9222-1A9919CA2D8A}"/>
              </a:ext>
            </a:extLst>
          </p:cNvPr>
          <p:cNvPicPr>
            <a:picLocks noChangeAspect="1"/>
          </p:cNvPicPr>
          <p:nvPr/>
        </p:nvPicPr>
        <p:blipFill>
          <a:blip r:embed="rId2"/>
          <a:stretch>
            <a:fillRect/>
          </a:stretch>
        </p:blipFill>
        <p:spPr>
          <a:xfrm>
            <a:off x="8591230" y="22484"/>
            <a:ext cx="3600770" cy="1846003"/>
          </a:xfrm>
          <a:prstGeom prst="rect">
            <a:avLst/>
          </a:prstGeom>
        </p:spPr>
      </p:pic>
      <p:pic>
        <p:nvPicPr>
          <p:cNvPr id="7" name="Picture 6">
            <a:extLst>
              <a:ext uri="{FF2B5EF4-FFF2-40B4-BE49-F238E27FC236}">
                <a16:creationId xmlns:a16="http://schemas.microsoft.com/office/drawing/2014/main" id="{B8D66207-1790-441C-9AD7-F22F08D93307}"/>
              </a:ext>
            </a:extLst>
          </p:cNvPr>
          <p:cNvPicPr>
            <a:picLocks noChangeAspect="1"/>
          </p:cNvPicPr>
          <p:nvPr/>
        </p:nvPicPr>
        <p:blipFill>
          <a:blip r:embed="rId3"/>
          <a:stretch>
            <a:fillRect/>
          </a:stretch>
        </p:blipFill>
        <p:spPr>
          <a:xfrm>
            <a:off x="635000" y="3619047"/>
            <a:ext cx="10718800" cy="3062514"/>
          </a:xfrm>
          <a:prstGeom prst="rect">
            <a:avLst/>
          </a:prstGeom>
        </p:spPr>
      </p:pic>
      <p:sp>
        <p:nvSpPr>
          <p:cNvPr id="9" name="Content Placeholder 8">
            <a:extLst>
              <a:ext uri="{FF2B5EF4-FFF2-40B4-BE49-F238E27FC236}">
                <a16:creationId xmlns:a16="http://schemas.microsoft.com/office/drawing/2014/main" id="{21520227-FD74-4570-A0AC-E1D3FAF985C9}"/>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33682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041B-B11C-46D5-9F89-2712AE64735D}"/>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858871A5-3734-4387-AE10-BB7AB2344C23}"/>
              </a:ext>
            </a:extLst>
          </p:cNvPr>
          <p:cNvSpPr>
            <a:spLocks noGrp="1"/>
          </p:cNvSpPr>
          <p:nvPr>
            <p:ph idx="1"/>
          </p:nvPr>
        </p:nvSpPr>
        <p:spPr/>
        <p:txBody>
          <a:bodyPr/>
          <a:lstStyle/>
          <a:p>
            <a:r>
              <a:rPr lang="en-GB" dirty="0"/>
              <a:t>This paper used a few validation techniques that we can borrow </a:t>
            </a:r>
          </a:p>
          <a:p>
            <a:r>
              <a:rPr lang="en-GB" dirty="0"/>
              <a:t>Could have done better for finding significant associations </a:t>
            </a:r>
          </a:p>
        </p:txBody>
      </p:sp>
    </p:spTree>
    <p:extLst>
      <p:ext uri="{BB962C8B-B14F-4D97-AF65-F5344CB8AC3E}">
        <p14:creationId xmlns:p14="http://schemas.microsoft.com/office/powerpoint/2010/main" val="282619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3691-F02A-4419-8669-B3E2468A46D8}"/>
              </a:ext>
            </a:extLst>
          </p:cNvPr>
          <p:cNvSpPr>
            <a:spLocks noGrp="1"/>
          </p:cNvSpPr>
          <p:nvPr>
            <p:ph type="title"/>
          </p:nvPr>
        </p:nvSpPr>
        <p:spPr/>
        <p:txBody>
          <a:bodyPr/>
          <a:lstStyle/>
          <a:p>
            <a:r>
              <a:rPr lang="en-GB" dirty="0"/>
              <a:t>Physiology of the kidney </a:t>
            </a:r>
          </a:p>
        </p:txBody>
      </p:sp>
      <p:sp>
        <p:nvSpPr>
          <p:cNvPr id="3" name="Content Placeholder 2">
            <a:extLst>
              <a:ext uri="{FF2B5EF4-FFF2-40B4-BE49-F238E27FC236}">
                <a16:creationId xmlns:a16="http://schemas.microsoft.com/office/drawing/2014/main" id="{E2B812A3-3F3F-41E5-9055-0594E0C1F829}"/>
              </a:ext>
            </a:extLst>
          </p:cNvPr>
          <p:cNvSpPr>
            <a:spLocks noGrp="1"/>
          </p:cNvSpPr>
          <p:nvPr>
            <p:ph idx="1"/>
          </p:nvPr>
        </p:nvSpPr>
        <p:spPr/>
        <p:txBody>
          <a:bodyPr/>
          <a:lstStyle/>
          <a:p>
            <a:r>
              <a:rPr kumimoji="0" lang="en-US" altLang="en-US" sz="2800" b="0" i="0" u="none" strike="noStrike" cap="none" normalizeH="0" baseline="0" dirty="0">
                <a:ln>
                  <a:noFill/>
                </a:ln>
                <a:solidFill>
                  <a:schemeClr val="tx1"/>
                </a:solidFill>
                <a:effectLst/>
                <a:latin typeface="Arial" panose="020B0604020202020204" pitchFamily="34" charset="0"/>
              </a:rPr>
              <a:t>body expels everything that is small and hydrophobic enough and selectively choose what to take up. this is in contrast to a system where the body mostly secretes what it does not need, because it will not have transporters for toxins that it has not seen before. to make things more complicated, the kidney does actively secrete some chemicals   </a:t>
            </a:r>
            <a:r>
              <a:rPr kumimoji="0" lang="en-US" altLang="en-US" sz="4000" b="0" i="0" u="none" strike="noStrike" cap="none" normalizeH="0" baseline="0" dirty="0">
                <a:ln>
                  <a:noFill/>
                </a:ln>
                <a:solidFill>
                  <a:schemeClr val="tx1"/>
                </a:solidFill>
                <a:effectLst/>
                <a:latin typeface="Arial" panose="020B0604020202020204" pitchFamily="34" charset="0"/>
              </a:rPr>
              <a:t>     </a:t>
            </a:r>
            <a:r>
              <a:rPr kumimoji="0" lang="en-US" altLang="en-US" sz="2800" b="0" i="0" u="none" strike="noStrike" cap="none" normalizeH="0" baseline="0" dirty="0">
                <a:ln>
                  <a:noFill/>
                </a:ln>
                <a:solidFill>
                  <a:schemeClr val="tx1"/>
                </a:solidFill>
                <a:effectLst/>
                <a:latin typeface="Arial" panose="020B0604020202020204" pitchFamily="34" charset="0"/>
              </a:rPr>
              <a:t> </a:t>
            </a:r>
          </a:p>
          <a:p>
            <a:pPr marL="0" indent="0">
              <a:buNone/>
            </a:pPr>
            <a:endParaRPr lang="en-GB" dirty="0"/>
          </a:p>
        </p:txBody>
      </p:sp>
      <p:pic>
        <p:nvPicPr>
          <p:cNvPr id="1026" name="Picture 2" descr=":shrug:">
            <a:extLst>
              <a:ext uri="{FF2B5EF4-FFF2-40B4-BE49-F238E27FC236}">
                <a16:creationId xmlns:a16="http://schemas.microsoft.com/office/drawing/2014/main" id="{E6B55F70-F691-467F-A9A9-86319A35D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37700" y="-198438"/>
            <a:ext cx="419100" cy="41910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6" descr="A picture containing timeline&#10;&#10;Description automatically generated">
            <a:extLst>
              <a:ext uri="{FF2B5EF4-FFF2-40B4-BE49-F238E27FC236}">
                <a16:creationId xmlns:a16="http://schemas.microsoft.com/office/drawing/2014/main" id="{3D5784EE-ECD6-465D-8A17-B3A82575B238}"/>
              </a:ext>
            </a:extLst>
          </p:cNvPr>
          <p:cNvPicPr>
            <a:picLocks noChangeAspect="1"/>
          </p:cNvPicPr>
          <p:nvPr/>
        </p:nvPicPr>
        <p:blipFill rotWithShape="1">
          <a:blip r:embed="rId3">
            <a:extLst>
              <a:ext uri="{28A0092B-C50C-407E-A947-70E740481C1C}">
                <a14:useLocalDpi xmlns:a14="http://schemas.microsoft.com/office/drawing/2010/main" val="0"/>
              </a:ext>
            </a:extLst>
          </a:blip>
          <a:srcRect l="5187" r="3445" b="-2"/>
          <a:stretch/>
        </p:blipFill>
        <p:spPr>
          <a:xfrm>
            <a:off x="7991495" y="4206710"/>
            <a:ext cx="3960201" cy="2383971"/>
          </a:xfrm>
          <a:prstGeom prst="rect">
            <a:avLst/>
          </a:prstGeom>
        </p:spPr>
      </p:pic>
    </p:spTree>
    <p:extLst>
      <p:ext uri="{BB962C8B-B14F-4D97-AF65-F5344CB8AC3E}">
        <p14:creationId xmlns:p14="http://schemas.microsoft.com/office/powerpoint/2010/main" val="74979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0D08A-A8CE-4A29-891B-EBE344E2B777}"/>
              </a:ext>
            </a:extLst>
          </p:cNvPr>
          <p:cNvSpPr>
            <a:spLocks noGrp="1"/>
          </p:cNvSpPr>
          <p:nvPr>
            <p:ph type="title"/>
          </p:nvPr>
        </p:nvSpPr>
        <p:spPr/>
        <p:txBody>
          <a:bodyPr/>
          <a:lstStyle/>
          <a:p>
            <a:r>
              <a:rPr lang="en-GB" dirty="0"/>
              <a:t>Metabolites in kidney </a:t>
            </a:r>
          </a:p>
        </p:txBody>
      </p:sp>
      <p:sp>
        <p:nvSpPr>
          <p:cNvPr id="3" name="Content Placeholder 2">
            <a:extLst>
              <a:ext uri="{FF2B5EF4-FFF2-40B4-BE49-F238E27FC236}">
                <a16:creationId xmlns:a16="http://schemas.microsoft.com/office/drawing/2014/main" id="{1EFBAF66-FC22-4704-A560-5735B64CE330}"/>
              </a:ext>
            </a:extLst>
          </p:cNvPr>
          <p:cNvSpPr>
            <a:spLocks noGrp="1"/>
          </p:cNvSpPr>
          <p:nvPr>
            <p:ph idx="1"/>
          </p:nvPr>
        </p:nvSpPr>
        <p:spPr/>
        <p:txBody>
          <a:bodyPr>
            <a:normAutofit fontScale="92500" lnSpcReduction="20000"/>
          </a:bodyPr>
          <a:lstStyle/>
          <a:p>
            <a:r>
              <a:rPr lang="en-GB" b="1" dirty="0"/>
              <a:t>number of metabolites:</a:t>
            </a:r>
            <a:br>
              <a:rPr lang="en-GB" dirty="0"/>
            </a:br>
            <a:r>
              <a:rPr lang="en-GB" dirty="0"/>
              <a:t>Our data suggests that there are </a:t>
            </a:r>
            <a:r>
              <a:rPr lang="en-GB" i="1" dirty="0"/>
              <a:t>at least</a:t>
            </a:r>
            <a:r>
              <a:rPr lang="en-GB" dirty="0"/>
              <a:t> 3079 detectable metabolites in human urine, of which 1350 have been quantified. At least 72 of these compounds are of microbial origin, 1453 are endogenous while 2282 are considered exogenous (note some compounds can be both exogenous and endogenous), coming from diet, drugs, cosmetics or environmental exposure.</a:t>
            </a:r>
          </a:p>
          <a:p>
            <a:r>
              <a:rPr lang="en-GB" b="1" dirty="0"/>
              <a:t>uniqueness compared with blood:</a:t>
            </a:r>
            <a:br>
              <a:rPr lang="en-GB" dirty="0"/>
            </a:br>
            <a:r>
              <a:rPr lang="en-GB" dirty="0"/>
              <a:t>The fact that so many compounds seem to be unique to urine likely has to do with the fact that the kidneys do an extraordinary job of concentrating certain metabolites from the blood. Consequently compounds that are far below the limit of detection in blood (using today’s instrumentation) are well above the detection limit in urine. In fact, concentration differences between the two biofluids sometimes exceed 1000X for certain compounds</a:t>
            </a:r>
          </a:p>
        </p:txBody>
      </p:sp>
      <p:pic>
        <p:nvPicPr>
          <p:cNvPr id="5" name="Picture 4">
            <a:extLst>
              <a:ext uri="{FF2B5EF4-FFF2-40B4-BE49-F238E27FC236}">
                <a16:creationId xmlns:a16="http://schemas.microsoft.com/office/drawing/2014/main" id="{D4B7D331-444D-4889-9D90-70B9A6EC2A24}"/>
              </a:ext>
            </a:extLst>
          </p:cNvPr>
          <p:cNvPicPr>
            <a:picLocks noChangeAspect="1"/>
          </p:cNvPicPr>
          <p:nvPr/>
        </p:nvPicPr>
        <p:blipFill>
          <a:blip r:embed="rId3"/>
          <a:stretch>
            <a:fillRect/>
          </a:stretch>
        </p:blipFill>
        <p:spPr>
          <a:xfrm>
            <a:off x="6323681" y="167032"/>
            <a:ext cx="5372559" cy="1884492"/>
          </a:xfrm>
          <a:prstGeom prst="rect">
            <a:avLst/>
          </a:prstGeom>
        </p:spPr>
      </p:pic>
    </p:spTree>
    <p:extLst>
      <p:ext uri="{BB962C8B-B14F-4D97-AF65-F5344CB8AC3E}">
        <p14:creationId xmlns:p14="http://schemas.microsoft.com/office/powerpoint/2010/main" val="239232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AB9E9-63ED-4E07-95FF-41D9D4665A0B}"/>
              </a:ext>
            </a:extLst>
          </p:cNvPr>
          <p:cNvSpPr>
            <a:spLocks noGrp="1"/>
          </p:cNvSpPr>
          <p:nvPr>
            <p:ph type="title"/>
          </p:nvPr>
        </p:nvSpPr>
        <p:spPr/>
        <p:txBody>
          <a:bodyPr/>
          <a:lstStyle/>
          <a:p>
            <a:r>
              <a:rPr lang="en-GB" dirty="0"/>
              <a:t>O</a:t>
            </a:r>
            <a:r>
              <a:rPr lang="en-US" altLang="zh-CN" dirty="0" err="1"/>
              <a:t>utline</a:t>
            </a:r>
            <a:endParaRPr lang="en-GB" dirty="0"/>
          </a:p>
        </p:txBody>
      </p:sp>
      <p:sp>
        <p:nvSpPr>
          <p:cNvPr id="3" name="Content Placeholder 2">
            <a:extLst>
              <a:ext uri="{FF2B5EF4-FFF2-40B4-BE49-F238E27FC236}">
                <a16:creationId xmlns:a16="http://schemas.microsoft.com/office/drawing/2014/main" id="{A64597F5-A6E3-4F1F-A4F5-0CDB6AB40361}"/>
              </a:ext>
            </a:extLst>
          </p:cNvPr>
          <p:cNvSpPr>
            <a:spLocks noGrp="1"/>
          </p:cNvSpPr>
          <p:nvPr>
            <p:ph idx="1"/>
          </p:nvPr>
        </p:nvSpPr>
        <p:spPr/>
        <p:txBody>
          <a:bodyPr>
            <a:normAutofit/>
          </a:bodyPr>
          <a:lstStyle/>
          <a:p>
            <a:r>
              <a:rPr lang="en-GB" dirty="0"/>
              <a:t>Test</a:t>
            </a:r>
          </a:p>
          <a:p>
            <a:pPr lvl="1"/>
            <a:r>
              <a:rPr lang="en-GB" dirty="0"/>
              <a:t>Significant associations (gene-based) </a:t>
            </a:r>
          </a:p>
          <a:p>
            <a:pPr lvl="1"/>
            <a:r>
              <a:rPr lang="en-GB" dirty="0"/>
              <a:t>Effect size of variants in significant associations </a:t>
            </a:r>
          </a:p>
          <a:p>
            <a:r>
              <a:rPr lang="en-GB" dirty="0"/>
              <a:t>Validate</a:t>
            </a:r>
          </a:p>
          <a:p>
            <a:pPr lvl="1"/>
            <a:r>
              <a:rPr lang="en-GB" dirty="0"/>
              <a:t>Known genes causing inborn errors of metabolism</a:t>
            </a:r>
          </a:p>
          <a:p>
            <a:pPr lvl="1"/>
            <a:r>
              <a:rPr lang="en-GB" dirty="0"/>
              <a:t>Validate in UK Biobank </a:t>
            </a:r>
          </a:p>
          <a:p>
            <a:pPr lvl="1"/>
            <a:r>
              <a:rPr lang="en-GB" dirty="0"/>
              <a:t>Compare with organ and tissue-specific expressions</a:t>
            </a:r>
          </a:p>
          <a:p>
            <a:pPr lvl="1"/>
            <a:r>
              <a:rPr lang="en-GB" dirty="0"/>
              <a:t>Gene ontology (pathways)</a:t>
            </a:r>
          </a:p>
          <a:p>
            <a:pPr lvl="1"/>
            <a:r>
              <a:rPr lang="en-GB" dirty="0"/>
              <a:t>System biology models</a:t>
            </a:r>
          </a:p>
        </p:txBody>
      </p:sp>
    </p:spTree>
    <p:extLst>
      <p:ext uri="{BB962C8B-B14F-4D97-AF65-F5344CB8AC3E}">
        <p14:creationId xmlns:p14="http://schemas.microsoft.com/office/powerpoint/2010/main" val="96002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60E5-92B0-47CD-90AB-DEAC7FC4EE05}"/>
              </a:ext>
            </a:extLst>
          </p:cNvPr>
          <p:cNvSpPr>
            <a:spLocks noGrp="1"/>
          </p:cNvSpPr>
          <p:nvPr>
            <p:ph type="title"/>
          </p:nvPr>
        </p:nvSpPr>
        <p:spPr/>
        <p:txBody>
          <a:bodyPr/>
          <a:lstStyle/>
          <a:p>
            <a:r>
              <a:rPr lang="en-GB" dirty="0"/>
              <a:t>Data</a:t>
            </a:r>
          </a:p>
        </p:txBody>
      </p:sp>
      <p:sp>
        <p:nvSpPr>
          <p:cNvPr id="3" name="Content Placeholder 2">
            <a:extLst>
              <a:ext uri="{FF2B5EF4-FFF2-40B4-BE49-F238E27FC236}">
                <a16:creationId xmlns:a16="http://schemas.microsoft.com/office/drawing/2014/main" id="{CCEB1CC7-A7EC-4BC5-83A8-39223BC4601B}"/>
              </a:ext>
            </a:extLst>
          </p:cNvPr>
          <p:cNvSpPr>
            <a:spLocks noGrp="1"/>
          </p:cNvSpPr>
          <p:nvPr>
            <p:ph idx="1"/>
          </p:nvPr>
        </p:nvSpPr>
        <p:spPr/>
        <p:txBody>
          <a:bodyPr/>
          <a:lstStyle/>
          <a:p>
            <a:r>
              <a:rPr lang="en-GB" dirty="0"/>
              <a:t>~4800 patients: moderate CKD (chronic kidney disease)</a:t>
            </a:r>
          </a:p>
          <a:p>
            <a:r>
              <a:rPr lang="en-US" altLang="zh-CN" dirty="0"/>
              <a:t>Metabolites</a:t>
            </a:r>
            <a:r>
              <a:rPr lang="en-GB" altLang="zh-CN" dirty="0"/>
              <a:t> from u</a:t>
            </a:r>
            <a:r>
              <a:rPr lang="en-GB" dirty="0"/>
              <a:t>rine samples measured by Metabolon</a:t>
            </a:r>
          </a:p>
          <a:p>
            <a:pPr lvl="1"/>
            <a:r>
              <a:rPr lang="en-GB" dirty="0"/>
              <a:t>1487 metabolites </a:t>
            </a:r>
          </a:p>
          <a:p>
            <a:pPr lvl="1"/>
            <a:r>
              <a:rPr lang="en-GB" dirty="0"/>
              <a:t>53,714 ratios of fatty acids and amino acids </a:t>
            </a:r>
          </a:p>
          <a:p>
            <a:r>
              <a:rPr lang="en-GB" dirty="0"/>
              <a:t>Genotype: 226,233 exome chip variants</a:t>
            </a:r>
          </a:p>
          <a:p>
            <a:pPr lvl="1"/>
            <a:r>
              <a:rPr lang="en-GB" dirty="0"/>
              <a:t>MAF &lt; 1%</a:t>
            </a:r>
          </a:p>
          <a:p>
            <a:pPr lvl="1"/>
            <a:r>
              <a:rPr lang="en-GB" dirty="0"/>
              <a:t>Likely functional (splicing, nonsynonymous, stop gain, and stop loss) as in </a:t>
            </a:r>
            <a:r>
              <a:rPr lang="en-GB" dirty="0" err="1"/>
              <a:t>dbNSFP</a:t>
            </a:r>
            <a:endParaRPr lang="en-GB" dirty="0"/>
          </a:p>
          <a:p>
            <a:pPr lvl="1"/>
            <a:r>
              <a:rPr lang="en-GB" dirty="0"/>
              <a:t>Cumulative minor allele count &gt;=10</a:t>
            </a:r>
          </a:p>
          <a:p>
            <a:pPr lvl="1"/>
            <a:r>
              <a:rPr lang="en-GB" dirty="0"/>
              <a:t>Variants per gene &gt;=2</a:t>
            </a:r>
          </a:p>
        </p:txBody>
      </p:sp>
    </p:spTree>
    <p:extLst>
      <p:ext uri="{BB962C8B-B14F-4D97-AF65-F5344CB8AC3E}">
        <p14:creationId xmlns:p14="http://schemas.microsoft.com/office/powerpoint/2010/main" val="349516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14C9-1388-46AF-AB19-5FF280D010DB}"/>
              </a:ext>
            </a:extLst>
          </p:cNvPr>
          <p:cNvSpPr>
            <a:spLocks noGrp="1"/>
          </p:cNvSpPr>
          <p:nvPr>
            <p:ph type="title"/>
          </p:nvPr>
        </p:nvSpPr>
        <p:spPr/>
        <p:txBody>
          <a:bodyPr/>
          <a:lstStyle/>
          <a:p>
            <a:r>
              <a:rPr lang="en-GB" dirty="0"/>
              <a:t>Tests</a:t>
            </a:r>
          </a:p>
        </p:txBody>
      </p:sp>
      <p:sp>
        <p:nvSpPr>
          <p:cNvPr id="3" name="Content Placeholder 2">
            <a:extLst>
              <a:ext uri="{FF2B5EF4-FFF2-40B4-BE49-F238E27FC236}">
                <a16:creationId xmlns:a16="http://schemas.microsoft.com/office/drawing/2014/main" id="{1675C205-74D6-48B7-AA5F-F06F2D767FF6}"/>
              </a:ext>
            </a:extLst>
          </p:cNvPr>
          <p:cNvSpPr>
            <a:spLocks noGrp="1"/>
          </p:cNvSpPr>
          <p:nvPr>
            <p:ph idx="1"/>
          </p:nvPr>
        </p:nvSpPr>
        <p:spPr>
          <a:xfrm>
            <a:off x="838200" y="1978025"/>
            <a:ext cx="10515600" cy="4351338"/>
          </a:xfrm>
        </p:spPr>
        <p:txBody>
          <a:bodyPr>
            <a:normAutofit lnSpcReduction="10000"/>
          </a:bodyPr>
          <a:lstStyle/>
          <a:p>
            <a:r>
              <a:rPr lang="en-GB" dirty="0"/>
              <a:t>Types </a:t>
            </a:r>
          </a:p>
          <a:p>
            <a:pPr lvl="1"/>
            <a:r>
              <a:rPr lang="en-GB" dirty="0"/>
              <a:t>burden test and sequence kernel association test (SKAT)</a:t>
            </a:r>
          </a:p>
          <a:p>
            <a:r>
              <a:rPr lang="en-GB" dirty="0"/>
              <a:t>Threshold </a:t>
            </a:r>
          </a:p>
          <a:p>
            <a:pPr lvl="1"/>
            <a:r>
              <a:rPr lang="en-GB" dirty="0"/>
              <a:t>Bonferroni correction and set at 1.46E−09 (single metabolites) and 4.02E-11 (ratios)</a:t>
            </a:r>
          </a:p>
          <a:p>
            <a:pPr lvl="1"/>
            <a:r>
              <a:rPr lang="en-GB" dirty="0"/>
              <a:t>Further filtering for ratios: p-gain statistic: </a:t>
            </a:r>
          </a:p>
          <a:p>
            <a:pPr lvl="2"/>
            <a:r>
              <a:rPr lang="en-GB" dirty="0"/>
              <a:t>Using the ratio should lower the p value by 5370k than the minimum of the p value of a single metabolite </a:t>
            </a:r>
          </a:p>
          <a:p>
            <a:r>
              <a:rPr lang="en-GB" dirty="0"/>
              <a:t>Covariates </a:t>
            </a:r>
          </a:p>
          <a:p>
            <a:pPr lvl="1"/>
            <a:r>
              <a:rPr lang="en-GB" dirty="0"/>
              <a:t>additive genetic model and adjusted for sex, age, Estimated Glomerular Filtration Rate (eGFR), Urine Albumin-to-Creatinine Ration, and principal components</a:t>
            </a:r>
          </a:p>
        </p:txBody>
      </p:sp>
      <p:pic>
        <p:nvPicPr>
          <p:cNvPr id="6" name="Picture 5" descr="Table&#10;&#10;Description automatically generated">
            <a:extLst>
              <a:ext uri="{FF2B5EF4-FFF2-40B4-BE49-F238E27FC236}">
                <a16:creationId xmlns:a16="http://schemas.microsoft.com/office/drawing/2014/main" id="{0B385B7B-FBAC-449D-91FE-E9E31830F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657" y="0"/>
            <a:ext cx="4539343" cy="5028195"/>
          </a:xfrm>
          <a:prstGeom prst="rect">
            <a:avLst/>
          </a:prstGeom>
        </p:spPr>
      </p:pic>
    </p:spTree>
    <p:extLst>
      <p:ext uri="{BB962C8B-B14F-4D97-AF65-F5344CB8AC3E}">
        <p14:creationId xmlns:p14="http://schemas.microsoft.com/office/powerpoint/2010/main" val="82589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7429-4534-4694-B008-52D6A6828A8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20D37EB-12A2-4B8A-BA40-C2A6EA9EB9E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4F4EBB2-F885-4C12-AC4F-094013216AF9}"/>
              </a:ext>
            </a:extLst>
          </p:cNvPr>
          <p:cNvPicPr>
            <a:picLocks noChangeAspect="1"/>
          </p:cNvPicPr>
          <p:nvPr/>
        </p:nvPicPr>
        <p:blipFill>
          <a:blip r:embed="rId3"/>
          <a:stretch>
            <a:fillRect/>
          </a:stretch>
        </p:blipFill>
        <p:spPr>
          <a:xfrm>
            <a:off x="1826981" y="0"/>
            <a:ext cx="8538038" cy="6858000"/>
          </a:xfrm>
          <a:prstGeom prst="rect">
            <a:avLst/>
          </a:prstGeom>
        </p:spPr>
      </p:pic>
    </p:spTree>
    <p:extLst>
      <p:ext uri="{BB962C8B-B14F-4D97-AF65-F5344CB8AC3E}">
        <p14:creationId xmlns:p14="http://schemas.microsoft.com/office/powerpoint/2010/main" val="1046815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809A6-084D-4726-BC22-1521B51E17F7}"/>
              </a:ext>
            </a:extLst>
          </p:cNvPr>
          <p:cNvSpPr>
            <a:spLocks noGrp="1"/>
          </p:cNvSpPr>
          <p:nvPr>
            <p:ph type="title"/>
          </p:nvPr>
        </p:nvSpPr>
        <p:spPr/>
        <p:txBody>
          <a:bodyPr/>
          <a:lstStyle/>
          <a:p>
            <a:r>
              <a:rPr lang="en-GB" dirty="0"/>
              <a:t>Critique </a:t>
            </a:r>
          </a:p>
        </p:txBody>
      </p:sp>
      <p:sp>
        <p:nvSpPr>
          <p:cNvPr id="3" name="Content Placeholder 2">
            <a:extLst>
              <a:ext uri="{FF2B5EF4-FFF2-40B4-BE49-F238E27FC236}">
                <a16:creationId xmlns:a16="http://schemas.microsoft.com/office/drawing/2014/main" id="{673EFE8B-BA26-45FC-95C1-D975A6345325}"/>
              </a:ext>
            </a:extLst>
          </p:cNvPr>
          <p:cNvSpPr>
            <a:spLocks noGrp="1"/>
          </p:cNvSpPr>
          <p:nvPr>
            <p:ph idx="1"/>
          </p:nvPr>
        </p:nvSpPr>
        <p:spPr/>
        <p:txBody>
          <a:bodyPr/>
          <a:lstStyle/>
          <a:p>
            <a:r>
              <a:rPr lang="en-GB" dirty="0"/>
              <a:t>Why take the subsection of SKAT and Burden tests</a:t>
            </a:r>
          </a:p>
          <a:p>
            <a:r>
              <a:rPr lang="en-GB" dirty="0"/>
              <a:t>Burden tests: </a:t>
            </a:r>
            <a:r>
              <a:rPr lang="en-GB" b="1" dirty="0"/>
              <a:t>all</a:t>
            </a:r>
            <a:r>
              <a:rPr lang="en-GB" dirty="0"/>
              <a:t> rare variants influence the phenotype in the </a:t>
            </a:r>
            <a:r>
              <a:rPr lang="en-GB" b="1" dirty="0"/>
              <a:t>same direction </a:t>
            </a:r>
            <a:r>
              <a:rPr lang="en-GB" dirty="0"/>
              <a:t>and with the </a:t>
            </a:r>
            <a:r>
              <a:rPr lang="en-GB" b="1" dirty="0"/>
              <a:t>same magnitude </a:t>
            </a:r>
            <a:r>
              <a:rPr lang="en-GB" dirty="0"/>
              <a:t>of effect </a:t>
            </a:r>
          </a:p>
          <a:p>
            <a:r>
              <a:rPr lang="en-GB" dirty="0"/>
              <a:t>SKAT: </a:t>
            </a:r>
            <a:r>
              <a:rPr lang="en-GB" b="1" dirty="0"/>
              <a:t>some </a:t>
            </a:r>
            <a:r>
              <a:rPr lang="en-GB" dirty="0"/>
              <a:t>rare variants have effects, which can be in </a:t>
            </a:r>
            <a:r>
              <a:rPr lang="en-GB" b="1" dirty="0"/>
              <a:t>different directions </a:t>
            </a:r>
            <a:r>
              <a:rPr lang="en-GB" dirty="0"/>
              <a:t>with </a:t>
            </a:r>
            <a:r>
              <a:rPr lang="en-GB" b="1" dirty="0"/>
              <a:t>variable magnitudes</a:t>
            </a:r>
          </a:p>
          <a:p>
            <a:r>
              <a:rPr lang="en-GB" dirty="0"/>
              <a:t>Combining both tests will make tests unnecessarily stringent </a:t>
            </a:r>
          </a:p>
        </p:txBody>
      </p:sp>
    </p:spTree>
    <p:extLst>
      <p:ext uri="{BB962C8B-B14F-4D97-AF65-F5344CB8AC3E}">
        <p14:creationId xmlns:p14="http://schemas.microsoft.com/office/powerpoint/2010/main" val="2241960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TotalTime>
  <Words>1301</Words>
  <Application>Microsoft Office PowerPoint</Application>
  <PresentationFormat>Widescreen</PresentationFormat>
  <Paragraphs>129</Paragraphs>
  <Slides>24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Context of the study</vt:lpstr>
      <vt:lpstr>Physiology of the kidney </vt:lpstr>
      <vt:lpstr>Metabolites in kidney </vt:lpstr>
      <vt:lpstr>Outline</vt:lpstr>
      <vt:lpstr>Data</vt:lpstr>
      <vt:lpstr>Tests</vt:lpstr>
      <vt:lpstr>PowerPoint Presentation</vt:lpstr>
      <vt:lpstr>Critique </vt:lpstr>
      <vt:lpstr>Test: Effect size of variants in significant associations: MAF </vt:lpstr>
      <vt:lpstr>Test: Effect size of variants in significant associations: variant location</vt:lpstr>
      <vt:lpstr>Test: Effect size of variants in significant associations: variant type</vt:lpstr>
      <vt:lpstr>Critique and learning points</vt:lpstr>
      <vt:lpstr>Outline</vt:lpstr>
      <vt:lpstr>Validate: known genes causing inborn errors of metabolism (IEM)</vt:lpstr>
      <vt:lpstr>Critique: </vt:lpstr>
      <vt:lpstr>Validate: UK Biobank </vt:lpstr>
      <vt:lpstr>Validate: compare with organ and tissue-specific expressions</vt:lpstr>
      <vt:lpstr>PowerPoint Presentation</vt:lpstr>
      <vt:lpstr>Validate: compare with tissue-specific expressions</vt:lpstr>
      <vt:lpstr>Validate: Gene ontology (pathways)</vt:lpstr>
      <vt:lpstr>Validate: Virtual human model </vt:lpstr>
      <vt:lpstr>Validate: Virtual human model </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Timing Liu</dc:creator>
  <cp:lastModifiedBy>Timing Liu</cp:lastModifiedBy>
  <cp:revision>37</cp:revision>
  <dcterms:created xsi:type="dcterms:W3CDTF">2021-03-30T16:10:20Z</dcterms:created>
  <dcterms:modified xsi:type="dcterms:W3CDTF">2021-03-31T14:00:16Z</dcterms:modified>
</cp:coreProperties>
</file>